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76" r:id="rId1"/>
  </p:sldMasterIdLst>
  <p:notesMasterIdLst>
    <p:notesMasterId r:id="rId29"/>
  </p:notesMasterIdLst>
  <p:sldIdLst>
    <p:sldId id="256" r:id="rId2"/>
    <p:sldId id="257" r:id="rId3"/>
    <p:sldId id="427" r:id="rId4"/>
    <p:sldId id="578" r:id="rId5"/>
    <p:sldId id="377" r:id="rId6"/>
    <p:sldId id="579" r:id="rId7"/>
    <p:sldId id="563" r:id="rId8"/>
    <p:sldId id="305" r:id="rId9"/>
    <p:sldId id="594" r:id="rId10"/>
    <p:sldId id="595" r:id="rId11"/>
    <p:sldId id="596" r:id="rId12"/>
    <p:sldId id="544" r:id="rId13"/>
    <p:sldId id="581" r:id="rId14"/>
    <p:sldId id="582" r:id="rId15"/>
    <p:sldId id="583" r:id="rId16"/>
    <p:sldId id="584" r:id="rId17"/>
    <p:sldId id="585" r:id="rId18"/>
    <p:sldId id="586" r:id="rId19"/>
    <p:sldId id="587" r:id="rId20"/>
    <p:sldId id="588" r:id="rId21"/>
    <p:sldId id="589" r:id="rId22"/>
    <p:sldId id="590" r:id="rId23"/>
    <p:sldId id="591" r:id="rId24"/>
    <p:sldId id="592" r:id="rId25"/>
    <p:sldId id="593" r:id="rId26"/>
    <p:sldId id="540" r:id="rId27"/>
    <p:sldId id="528" r:id="rId28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61" autoAdjust="0"/>
    <p:restoredTop sz="97098" autoAdjust="0"/>
  </p:normalViewPr>
  <p:slideViewPr>
    <p:cSldViewPr>
      <p:cViewPr>
        <p:scale>
          <a:sx n="96" d="100"/>
          <a:sy n="96" d="100"/>
        </p:scale>
        <p:origin x="-2064" y="-4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89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696" tIns="45848" rIns="91696" bIns="45848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696" tIns="45848" rIns="91696" bIns="45848" rtlCol="0"/>
          <a:lstStyle>
            <a:lvl1pPr algn="r">
              <a:defRPr sz="1200"/>
            </a:lvl1pPr>
          </a:lstStyle>
          <a:p>
            <a:fld id="{A9756F02-4A49-4338-8630-C0629A245CB4}" type="datetimeFigureOut">
              <a:rPr lang="ru-RU" smtClean="0"/>
              <a:pPr/>
              <a:t>26.02.2026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3638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96" tIns="45848" rIns="91696" bIns="45848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696" tIns="45848" rIns="91696" bIns="4584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696" tIns="45848" rIns="91696" bIns="45848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696" tIns="45848" rIns="91696" bIns="45848" rtlCol="0" anchor="b"/>
          <a:lstStyle>
            <a:lvl1pPr algn="r">
              <a:defRPr sz="1200"/>
            </a:lvl1pPr>
          </a:lstStyle>
          <a:p>
            <a:fld id="{89A59D27-E4E7-4EE3-82AD-0483035B842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62927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59D27-E4E7-4EE3-82AD-0483035B842F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9226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61D8B-3E62-4967-A84E-92D0D94DB7FF}" type="datetimeFigureOut">
              <a:rPr lang="ru-RU" smtClean="0"/>
              <a:pPr/>
              <a:t>26.02.2026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B3032-4799-4A62-9DB7-DD5F0CA3D14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61D8B-3E62-4967-A84E-92D0D94DB7FF}" type="datetimeFigureOut">
              <a:rPr lang="ru-RU" smtClean="0"/>
              <a:pPr/>
              <a:t>26.02.2026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B3032-4799-4A62-9DB7-DD5F0CA3D14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61D8B-3E62-4967-A84E-92D0D94DB7FF}" type="datetimeFigureOut">
              <a:rPr lang="ru-RU" smtClean="0"/>
              <a:pPr/>
              <a:t>26.02.2026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B3032-4799-4A62-9DB7-DD5F0CA3D14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61D8B-3E62-4967-A84E-92D0D94DB7FF}" type="datetimeFigureOut">
              <a:rPr lang="ru-RU" smtClean="0"/>
              <a:pPr/>
              <a:t>26.02.2026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B3032-4799-4A62-9DB7-DD5F0CA3D14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61D8B-3E62-4967-A84E-92D0D94DB7FF}" type="datetimeFigureOut">
              <a:rPr lang="ru-RU" smtClean="0"/>
              <a:pPr/>
              <a:t>26.02.2026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B3032-4799-4A62-9DB7-DD5F0CA3D14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61D8B-3E62-4967-A84E-92D0D94DB7FF}" type="datetimeFigureOut">
              <a:rPr lang="ru-RU" smtClean="0"/>
              <a:pPr/>
              <a:t>26.02.2026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B3032-4799-4A62-9DB7-DD5F0CA3D14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61D8B-3E62-4967-A84E-92D0D94DB7FF}" type="datetimeFigureOut">
              <a:rPr lang="ru-RU" smtClean="0"/>
              <a:pPr/>
              <a:t>26.02.2026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B3032-4799-4A62-9DB7-DD5F0CA3D14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61D8B-3E62-4967-A84E-92D0D94DB7FF}" type="datetimeFigureOut">
              <a:rPr lang="ru-RU" smtClean="0"/>
              <a:pPr/>
              <a:t>26.02.2026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B3032-4799-4A62-9DB7-DD5F0CA3D14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61D8B-3E62-4967-A84E-92D0D94DB7FF}" type="datetimeFigureOut">
              <a:rPr lang="ru-RU" smtClean="0"/>
              <a:pPr/>
              <a:t>26.02.2026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B3032-4799-4A62-9DB7-DD5F0CA3D14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61D8B-3E62-4967-A84E-92D0D94DB7FF}" type="datetimeFigureOut">
              <a:rPr lang="ru-RU" smtClean="0"/>
              <a:pPr/>
              <a:t>26.02.2026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B3032-4799-4A62-9DB7-DD5F0CA3D14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61D8B-3E62-4967-A84E-92D0D94DB7FF}" type="datetimeFigureOut">
              <a:rPr lang="ru-RU" smtClean="0"/>
              <a:pPr/>
              <a:t>26.02.2026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B3032-4799-4A62-9DB7-DD5F0CA3D147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B461D8B-3E62-4967-A84E-92D0D94DB7FF}" type="datetimeFigureOut">
              <a:rPr lang="ru-RU" smtClean="0"/>
              <a:pPr/>
              <a:t>26.02.2026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D30B3032-4799-4A62-9DB7-DD5F0CA3D14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7" r:id="rId1"/>
    <p:sldLayoutId id="2147484178" r:id="rId2"/>
    <p:sldLayoutId id="2147484179" r:id="rId3"/>
    <p:sldLayoutId id="2147484180" r:id="rId4"/>
    <p:sldLayoutId id="2147484181" r:id="rId5"/>
    <p:sldLayoutId id="2147484182" r:id="rId6"/>
    <p:sldLayoutId id="2147484183" r:id="rId7"/>
    <p:sldLayoutId id="2147484184" r:id="rId8"/>
    <p:sldLayoutId id="2147484185" r:id="rId9"/>
    <p:sldLayoutId id="2147484186" r:id="rId10"/>
    <p:sldLayoutId id="214748418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0864" y="2996952"/>
            <a:ext cx="7694240" cy="2880320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2000" b="1" dirty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2000" b="1" dirty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2000" b="1" dirty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2000" b="1" dirty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2000" b="1" dirty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2000" b="1" dirty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2000" b="1" dirty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2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ОТЧЕТ </a:t>
            </a:r>
            <a:br>
              <a:rPr lang="ru-RU" sz="2800" b="1" dirty="0" smtClean="0">
                <a:solidFill>
                  <a:schemeClr val="tx2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2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ОТДЕЛА ПО СТРОИТЕЛЬСТВУ, АРХИТЕКТУРЕ И ДОРОЖНОМУ ХОЗЯЙСТВУ АДМИНИСТРАЦИИ МО </a:t>
            </a:r>
            <a:r>
              <a:rPr lang="ru-RU" sz="2800" b="1" dirty="0">
                <a:solidFill>
                  <a:schemeClr val="tx2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«ЗАЛАРИНСКИЙ РАЙОН» ЗА </a:t>
            </a:r>
            <a:r>
              <a:rPr lang="ru-RU" sz="2800" b="1" dirty="0" smtClean="0">
                <a:solidFill>
                  <a:schemeClr val="tx2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2025 г</a:t>
            </a:r>
            <a:r>
              <a:rPr lang="ru-RU" sz="2800" b="1" dirty="0">
                <a:solidFill>
                  <a:schemeClr val="tx2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  <a:r>
              <a:rPr lang="ru-RU" sz="2800" dirty="0">
                <a:solidFill>
                  <a:schemeClr val="tx2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2800" dirty="0">
                <a:solidFill>
                  <a:schemeClr val="tx2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endParaRPr lang="ru-RU" sz="28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628800"/>
            <a:ext cx="1008112" cy="12576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2015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836712"/>
            <a:ext cx="7624357" cy="4824536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ru-RU" sz="4300" dirty="0" smtClean="0">
                <a:solidFill>
                  <a:schemeClr val="tx1"/>
                </a:solidFill>
                <a:ea typeface="Calibri"/>
                <a:cs typeface="Times New Roman"/>
              </a:rPr>
              <a:t>Отделом по строительству, архитектуре и дорожному хозяйству в 2025 году была проведена следующая работа: </a:t>
            </a:r>
          </a:p>
          <a:p>
            <a:pPr marL="0" indent="0">
              <a:buNone/>
            </a:pPr>
            <a:r>
              <a:rPr lang="ru-RU" sz="4300" dirty="0" smtClean="0">
                <a:solidFill>
                  <a:schemeClr val="tx1"/>
                </a:solidFill>
                <a:ea typeface="Calibri"/>
                <a:cs typeface="Times New Roman"/>
              </a:rPr>
              <a:t>На территории  Заларинского района были построены и приняты Отделом в эксплуатацию 20 объекта из них: </a:t>
            </a:r>
          </a:p>
          <a:p>
            <a:pPr marL="0" indent="0">
              <a:buNone/>
            </a:pPr>
            <a:endParaRPr lang="ru-RU" sz="4300" dirty="0" smtClean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ru-RU" sz="4300" dirty="0" smtClean="0">
                <a:solidFill>
                  <a:schemeClr val="tx1"/>
                </a:solidFill>
              </a:rPr>
              <a:t>- новые   индивидуальные   жилые   дома и   дома блокированной застройки – 4</a:t>
            </a:r>
          </a:p>
          <a:p>
            <a:pPr marL="0" indent="0" algn="just">
              <a:buNone/>
            </a:pPr>
            <a:r>
              <a:rPr lang="ru-RU" sz="4300" dirty="0" smtClean="0">
                <a:solidFill>
                  <a:schemeClr val="tx1"/>
                </a:solidFill>
              </a:rPr>
              <a:t>- реконструировано индивидуальных жилых домов </a:t>
            </a:r>
            <a:r>
              <a:rPr lang="ru-RU" sz="4300" dirty="0">
                <a:solidFill>
                  <a:schemeClr val="tx1"/>
                </a:solidFill>
              </a:rPr>
              <a:t>и </a:t>
            </a:r>
            <a:r>
              <a:rPr lang="ru-RU" sz="4300" dirty="0" smtClean="0">
                <a:solidFill>
                  <a:schemeClr val="tx1"/>
                </a:solidFill>
              </a:rPr>
              <a:t>домов блокированной </a:t>
            </a:r>
            <a:r>
              <a:rPr lang="ru-RU" sz="4300" dirty="0">
                <a:solidFill>
                  <a:schemeClr val="tx1"/>
                </a:solidFill>
              </a:rPr>
              <a:t>застройки - </a:t>
            </a:r>
            <a:r>
              <a:rPr lang="ru-RU" sz="4300" dirty="0" smtClean="0">
                <a:solidFill>
                  <a:schemeClr val="tx1"/>
                </a:solidFill>
              </a:rPr>
              <a:t>2</a:t>
            </a:r>
            <a:endParaRPr lang="ru-RU" sz="43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ru-RU" sz="4300" dirty="0" smtClean="0">
                <a:solidFill>
                  <a:schemeClr val="tx1"/>
                </a:solidFill>
              </a:rPr>
              <a:t>- нежилые здания (в том числе объектов коммерческого назначения и объектов прошедших реконструкцию) -  4</a:t>
            </a:r>
          </a:p>
          <a:p>
            <a:pPr marL="0" indent="0" algn="just">
              <a:buNone/>
            </a:pPr>
            <a:r>
              <a:rPr lang="ru-RU" sz="4300" dirty="0" smtClean="0">
                <a:solidFill>
                  <a:schemeClr val="tx1"/>
                </a:solidFill>
              </a:rPr>
              <a:t>- линейных объектов - 10.</a:t>
            </a:r>
            <a:endParaRPr lang="ru-RU" sz="43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ru-RU" sz="4300" dirty="0" smtClean="0">
                <a:solidFill>
                  <a:schemeClr val="tx1"/>
                </a:solidFill>
              </a:rPr>
              <a:t>Общая </a:t>
            </a:r>
            <a:r>
              <a:rPr lang="ru-RU" sz="4300" dirty="0">
                <a:solidFill>
                  <a:schemeClr val="tx1"/>
                </a:solidFill>
              </a:rPr>
              <a:t>площадь введенного жилого </a:t>
            </a:r>
            <a:r>
              <a:rPr lang="ru-RU" sz="4300" dirty="0" smtClean="0">
                <a:solidFill>
                  <a:schemeClr val="tx1"/>
                </a:solidFill>
              </a:rPr>
              <a:t>фонда, по данным Росстата, </a:t>
            </a:r>
            <a:r>
              <a:rPr lang="ru-RU" sz="4300" dirty="0">
                <a:solidFill>
                  <a:schemeClr val="tx1"/>
                </a:solidFill>
              </a:rPr>
              <a:t>составляет </a:t>
            </a:r>
            <a:r>
              <a:rPr lang="ru-RU" sz="4400" dirty="0">
                <a:solidFill>
                  <a:schemeClr val="tx1"/>
                </a:solidFill>
              </a:rPr>
              <a:t> 8 880,6 </a:t>
            </a:r>
            <a:r>
              <a:rPr lang="ru-RU" sz="4300" dirty="0" err="1" smtClean="0">
                <a:solidFill>
                  <a:schemeClr val="tx1"/>
                </a:solidFill>
              </a:rPr>
              <a:t>кв.м</a:t>
            </a:r>
            <a:r>
              <a:rPr lang="ru-RU" sz="4300" dirty="0">
                <a:solidFill>
                  <a:schemeClr val="tx1"/>
                </a:solidFill>
              </a:rPr>
              <a:t>. (из них </a:t>
            </a:r>
            <a:r>
              <a:rPr lang="ru-RU" sz="4300" dirty="0" smtClean="0">
                <a:solidFill>
                  <a:schemeClr val="tx1"/>
                </a:solidFill>
              </a:rPr>
              <a:t>построено населением 7 700 </a:t>
            </a:r>
            <a:r>
              <a:rPr lang="ru-RU" sz="4300" dirty="0" err="1" smtClean="0">
                <a:solidFill>
                  <a:schemeClr val="tx1"/>
                </a:solidFill>
              </a:rPr>
              <a:t>кв.м</a:t>
            </a:r>
            <a:r>
              <a:rPr lang="ru-RU" sz="4300" dirty="0" smtClean="0">
                <a:solidFill>
                  <a:schemeClr val="tx1"/>
                </a:solidFill>
              </a:rPr>
              <a:t>.) </a:t>
            </a:r>
            <a:r>
              <a:rPr lang="ru-RU" sz="4300" dirty="0">
                <a:solidFill>
                  <a:schemeClr val="tx1"/>
                </a:solidFill>
              </a:rPr>
              <a:t>при плане </a:t>
            </a:r>
            <a:r>
              <a:rPr lang="ru-RU" sz="4300" dirty="0" smtClean="0">
                <a:solidFill>
                  <a:schemeClr val="tx1"/>
                </a:solidFill>
              </a:rPr>
              <a:t>7500 </a:t>
            </a:r>
            <a:r>
              <a:rPr lang="ru-RU" sz="4300" dirty="0" err="1" smtClean="0">
                <a:solidFill>
                  <a:schemeClr val="tx1"/>
                </a:solidFill>
              </a:rPr>
              <a:t>кв.м</a:t>
            </a:r>
            <a:r>
              <a:rPr lang="ru-RU" sz="4300" dirty="0" smtClean="0">
                <a:solidFill>
                  <a:schemeClr val="tx1"/>
                </a:solidFill>
              </a:rPr>
              <a:t>.</a:t>
            </a:r>
          </a:p>
          <a:p>
            <a:pPr marL="0" indent="0" algn="just">
              <a:buNone/>
            </a:pPr>
            <a:endParaRPr lang="ru-RU" sz="4300" dirty="0" smtClean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ru-RU" sz="4300" dirty="0" smtClean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ru-RU" sz="3300" dirty="0">
              <a:solidFill>
                <a:schemeClr val="tx1"/>
              </a:solidFill>
            </a:endParaRPr>
          </a:p>
          <a:p>
            <a:pPr marL="0" indent="0" algn="just">
              <a:lnSpc>
                <a:spcPct val="120000"/>
              </a:lnSpc>
              <a:spcAft>
                <a:spcPts val="1000"/>
              </a:spcAft>
              <a:buNone/>
            </a:pPr>
            <a:endParaRPr lang="ru-RU" sz="33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None/>
            </a:pPr>
            <a:endParaRPr lang="ru-RU" sz="42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4876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395536" y="980728"/>
            <a:ext cx="8352928" cy="5472608"/>
          </a:xfrm>
        </p:spPr>
        <p:txBody>
          <a:bodyPr>
            <a:noAutofit/>
          </a:bodyPr>
          <a:lstStyle/>
          <a:p>
            <a:pPr lvl="0"/>
            <a:r>
              <a:rPr lang="ru-RU" sz="1600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В 2025 году в отдел  по строительству, архитектуре и дорожному хозяйству поступило на рассмотрение 559 заявлений граждан и юридических лиц о предоставлении муниципальных услуг: 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+mj-lt"/>
              </a:rPr>
              <a:t>-  </a:t>
            </a:r>
            <a:r>
              <a:rPr lang="ru-RU" sz="1600" dirty="0">
                <a:solidFill>
                  <a:schemeClr val="tx1"/>
                </a:solidFill>
                <a:latin typeface="+mj-lt"/>
              </a:rPr>
              <a:t>выдача </a:t>
            </a:r>
            <a:r>
              <a:rPr lang="ru-RU" sz="1600" dirty="0" smtClean="0">
                <a:solidFill>
                  <a:schemeClr val="tx1"/>
                </a:solidFill>
                <a:latin typeface="+mj-lt"/>
              </a:rPr>
              <a:t>разрешений/уведомлений </a:t>
            </a:r>
            <a:r>
              <a:rPr lang="ru-RU" sz="1600" dirty="0">
                <a:solidFill>
                  <a:schemeClr val="tx1"/>
                </a:solidFill>
                <a:latin typeface="+mj-lt"/>
              </a:rPr>
              <a:t>на строительство и реконструкцию объектов  </a:t>
            </a:r>
            <a:r>
              <a:rPr lang="ru-RU" sz="1600" dirty="0" smtClean="0">
                <a:solidFill>
                  <a:schemeClr val="tx1"/>
                </a:solidFill>
                <a:latin typeface="+mj-lt"/>
              </a:rPr>
              <a:t>рассмотрено</a:t>
            </a:r>
            <a:r>
              <a:rPr lang="en-US" sz="16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+mj-lt"/>
              </a:rPr>
              <a:t>5</a:t>
            </a:r>
            <a:r>
              <a:rPr lang="en-US" sz="1600" dirty="0" smtClean="0">
                <a:solidFill>
                  <a:schemeClr val="tx1"/>
                </a:solidFill>
                <a:latin typeface="+mj-lt"/>
              </a:rPr>
              <a:t>9 </a:t>
            </a:r>
            <a:r>
              <a:rPr lang="ru-RU" sz="1600" dirty="0" smtClean="0">
                <a:solidFill>
                  <a:schemeClr val="tx1"/>
                </a:solidFill>
                <a:latin typeface="+mj-lt"/>
              </a:rPr>
              <a:t>заявлений</a:t>
            </a:r>
            <a:r>
              <a:rPr lang="ru-RU" sz="1600" dirty="0">
                <a:solidFill>
                  <a:schemeClr val="tx1"/>
                </a:solidFill>
                <a:latin typeface="+mj-lt"/>
              </a:rPr>
              <a:t>, выдано </a:t>
            </a:r>
            <a:r>
              <a:rPr lang="ru-RU" sz="1600" dirty="0" smtClean="0">
                <a:solidFill>
                  <a:schemeClr val="tx1"/>
                </a:solidFill>
                <a:latin typeface="+mj-lt"/>
              </a:rPr>
              <a:t>5</a:t>
            </a:r>
            <a:r>
              <a:rPr lang="en-US" sz="1600" dirty="0" smtClean="0">
                <a:solidFill>
                  <a:schemeClr val="tx1"/>
                </a:solidFill>
                <a:latin typeface="+mj-lt"/>
              </a:rPr>
              <a:t>9</a:t>
            </a:r>
            <a:endParaRPr lang="ru-RU" sz="1600" dirty="0">
              <a:solidFill>
                <a:schemeClr val="tx1"/>
              </a:solidFill>
              <a:latin typeface="+mj-lt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+mj-lt"/>
              </a:rPr>
              <a:t>-  </a:t>
            </a:r>
            <a:r>
              <a:rPr lang="ru-RU" sz="1600" dirty="0">
                <a:solidFill>
                  <a:schemeClr val="tx1"/>
                </a:solidFill>
                <a:latin typeface="+mj-lt"/>
              </a:rPr>
              <a:t>Внесение изменений в разрешение на </a:t>
            </a:r>
            <a:r>
              <a:rPr lang="ru-RU" sz="1600" dirty="0" smtClean="0">
                <a:solidFill>
                  <a:schemeClr val="tx1"/>
                </a:solidFill>
                <a:latin typeface="+mj-lt"/>
              </a:rPr>
              <a:t>строительство и разрешение на ввод – 4, выдано 4</a:t>
            </a:r>
            <a:endParaRPr lang="ru-RU" sz="1600" dirty="0">
              <a:solidFill>
                <a:schemeClr val="tx1"/>
              </a:solidFill>
              <a:latin typeface="+mj-lt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+mj-lt"/>
              </a:rPr>
              <a:t>- Разрешение/уведомление </a:t>
            </a:r>
            <a:r>
              <a:rPr lang="ru-RU" sz="1600" dirty="0">
                <a:solidFill>
                  <a:schemeClr val="tx1"/>
                </a:solidFill>
                <a:latin typeface="+mj-lt"/>
              </a:rPr>
              <a:t>на ввод объектов в эксплуатацию рассмотрено </a:t>
            </a:r>
            <a:r>
              <a:rPr lang="ru-RU" sz="1600" dirty="0" smtClean="0">
                <a:solidFill>
                  <a:schemeClr val="tx1"/>
                </a:solidFill>
                <a:latin typeface="+mj-lt"/>
              </a:rPr>
              <a:t>10 выдано - 10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+mj-lt"/>
              </a:rPr>
              <a:t>-  Обследование </a:t>
            </a:r>
            <a:r>
              <a:rPr lang="ru-RU" sz="1600" dirty="0">
                <a:solidFill>
                  <a:schemeClr val="tx1"/>
                </a:solidFill>
                <a:latin typeface="+mj-lt"/>
              </a:rPr>
              <a:t>объектов </a:t>
            </a:r>
            <a:r>
              <a:rPr lang="ru-RU" sz="1600" dirty="0" smtClean="0">
                <a:solidFill>
                  <a:schemeClr val="tx1"/>
                </a:solidFill>
                <a:latin typeface="+mj-lt"/>
              </a:rPr>
              <a:t>– 81</a:t>
            </a:r>
            <a:endParaRPr lang="ru-RU" sz="1600" dirty="0">
              <a:solidFill>
                <a:schemeClr val="tx1"/>
              </a:solidFill>
              <a:latin typeface="+mj-lt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+mj-lt"/>
              </a:rPr>
              <a:t>- </a:t>
            </a:r>
            <a:r>
              <a:rPr lang="ru-RU" sz="1600" dirty="0">
                <a:solidFill>
                  <a:schemeClr val="tx1"/>
                </a:solidFill>
              </a:rPr>
              <a:t>выдача </a:t>
            </a:r>
            <a:r>
              <a:rPr lang="ru-RU" sz="1600" dirty="0" smtClean="0">
                <a:solidFill>
                  <a:schemeClr val="tx1"/>
                </a:solidFill>
              </a:rPr>
              <a:t>разрешений </a:t>
            </a:r>
            <a:r>
              <a:rPr lang="ru-RU" sz="1600" dirty="0" smtClean="0">
                <a:solidFill>
                  <a:schemeClr val="tx1"/>
                </a:solidFill>
                <a:latin typeface="+mj-lt"/>
              </a:rPr>
              <a:t>на </a:t>
            </a:r>
            <a:r>
              <a:rPr lang="ru-RU" sz="1600" dirty="0">
                <a:solidFill>
                  <a:schemeClr val="tx1"/>
                </a:solidFill>
                <a:latin typeface="+mj-lt"/>
              </a:rPr>
              <a:t>перепланировку - </a:t>
            </a:r>
            <a:r>
              <a:rPr lang="ru-RU" sz="1600" dirty="0" smtClean="0">
                <a:solidFill>
                  <a:schemeClr val="tx1"/>
                </a:solidFill>
                <a:latin typeface="+mj-lt"/>
              </a:rPr>
              <a:t>2</a:t>
            </a:r>
            <a:endParaRPr lang="ru-RU" sz="1600" dirty="0">
              <a:solidFill>
                <a:schemeClr val="tx1"/>
              </a:solidFill>
              <a:latin typeface="+mj-lt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+mj-lt"/>
              </a:rPr>
              <a:t>- </a:t>
            </a:r>
            <a:r>
              <a:rPr lang="ru-RU" sz="1600" dirty="0">
                <a:solidFill>
                  <a:schemeClr val="tx1"/>
                </a:solidFill>
              </a:rPr>
              <a:t>выдача </a:t>
            </a:r>
            <a:r>
              <a:rPr lang="ru-RU" sz="1600" dirty="0" smtClean="0">
                <a:solidFill>
                  <a:schemeClr val="tx1"/>
                </a:solidFill>
                <a:latin typeface="+mj-lt"/>
              </a:rPr>
              <a:t>ордеров </a:t>
            </a:r>
            <a:r>
              <a:rPr lang="ru-RU" sz="1600" dirty="0">
                <a:solidFill>
                  <a:schemeClr val="tx1"/>
                </a:solidFill>
                <a:latin typeface="+mj-lt"/>
              </a:rPr>
              <a:t>на земляные работы - </a:t>
            </a:r>
            <a:r>
              <a:rPr lang="en-US" sz="1600" dirty="0" smtClean="0">
                <a:solidFill>
                  <a:schemeClr val="tx1"/>
                </a:solidFill>
                <a:latin typeface="+mj-lt"/>
              </a:rPr>
              <a:t>1</a:t>
            </a:r>
            <a:r>
              <a:rPr lang="ru-RU" sz="1600" dirty="0" smtClean="0">
                <a:solidFill>
                  <a:schemeClr val="tx1"/>
                </a:solidFill>
                <a:latin typeface="+mj-lt"/>
              </a:rPr>
              <a:t>1</a:t>
            </a:r>
            <a:endParaRPr lang="ru-RU" sz="1600" dirty="0">
              <a:solidFill>
                <a:schemeClr val="tx1"/>
              </a:solidFill>
              <a:latin typeface="+mj-lt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+mj-lt"/>
              </a:rPr>
              <a:t>- на </a:t>
            </a:r>
            <a:r>
              <a:rPr lang="ru-RU" sz="1600" dirty="0">
                <a:solidFill>
                  <a:schemeClr val="tx1"/>
                </a:solidFill>
                <a:latin typeface="+mj-lt"/>
              </a:rPr>
              <a:t>переводы из жилого в нежилое (нежилого в жилое) </a:t>
            </a:r>
            <a:r>
              <a:rPr lang="ru-RU" sz="1600" dirty="0" smtClean="0">
                <a:solidFill>
                  <a:schemeClr val="tx1"/>
                </a:solidFill>
                <a:latin typeface="+mj-lt"/>
              </a:rPr>
              <a:t>– 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>
                <a:solidFill>
                  <a:schemeClr val="tx1"/>
                </a:solidFill>
              </a:rPr>
              <a:t>составлено актов обследования </a:t>
            </a:r>
            <a:r>
              <a:rPr lang="en-US" sz="1600" dirty="0">
                <a:solidFill>
                  <a:schemeClr val="tx1"/>
                </a:solidFill>
              </a:rPr>
              <a:t> - 4</a:t>
            </a:r>
            <a:r>
              <a:rPr lang="ru-RU" sz="1600" dirty="0">
                <a:solidFill>
                  <a:schemeClr val="tx1"/>
                </a:solidFill>
              </a:rPr>
              <a:t>,  подготовлено постановлений – 2, направлено уведомлений – 2;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- на выдачу градостроительных планов – 59</a:t>
            </a:r>
          </a:p>
          <a:p>
            <a:r>
              <a:rPr lang="ru-RU" sz="1600" dirty="0">
                <a:solidFill>
                  <a:schemeClr val="tx1"/>
                </a:solidFill>
              </a:rPr>
              <a:t>- Рассмотрены и подготовлены ответы на входящую документацию в количестве </a:t>
            </a:r>
            <a:r>
              <a:rPr lang="ru-RU" sz="1600" dirty="0" smtClean="0">
                <a:solidFill>
                  <a:schemeClr val="tx1"/>
                </a:solidFill>
              </a:rPr>
              <a:t>327 документов</a:t>
            </a:r>
            <a:r>
              <a:rPr lang="ru-RU" sz="1600" dirty="0">
                <a:solidFill>
                  <a:schemeClr val="tx1"/>
                </a:solidFill>
              </a:rPr>
              <a:t>.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Ежедневно </a:t>
            </a:r>
            <a:r>
              <a:rPr lang="ru-RU" sz="1600" dirty="0">
                <a:solidFill>
                  <a:schemeClr val="tx1"/>
                </a:solidFill>
              </a:rPr>
              <a:t>проводятся консультации граждан по вопросам предоставления муниципальных </a:t>
            </a:r>
            <a:r>
              <a:rPr lang="ru-RU" sz="1600" dirty="0" smtClean="0">
                <a:solidFill>
                  <a:schemeClr val="tx1"/>
                </a:solidFill>
              </a:rPr>
              <a:t>услуг, а также по вопросам оформлению прав собственности на недвижимое имущество.</a:t>
            </a:r>
          </a:p>
          <a:p>
            <a:pPr marL="285750" indent="-285750">
              <a:buFontTx/>
              <a:buChar char="-"/>
            </a:pPr>
            <a:endParaRPr lang="ru-RU" sz="1600" dirty="0" smtClean="0"/>
          </a:p>
          <a:p>
            <a:endParaRPr lang="ru-RU" sz="14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43608" y="332656"/>
            <a:ext cx="6840760" cy="648072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Работа по рассмотрению заявлений от граждан и работа с входящей документацией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0222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7152" y="1096631"/>
            <a:ext cx="3672408" cy="3124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Текст 1"/>
          <p:cNvSpPr>
            <a:spLocks noGrp="1"/>
          </p:cNvSpPr>
          <p:nvPr>
            <p:ph type="body" sz="half" idx="2"/>
          </p:nvPr>
        </p:nvSpPr>
        <p:spPr>
          <a:xfrm>
            <a:off x="349695" y="1196752"/>
            <a:ext cx="4933461" cy="3096344"/>
          </a:xfrm>
        </p:spPr>
        <p:txBody>
          <a:bodyPr>
            <a:noAutofit/>
          </a:bodyPr>
          <a:lstStyle/>
          <a:p>
            <a:pPr algn="just">
              <a:spcAft>
                <a:spcPts val="0"/>
              </a:spcAft>
            </a:pPr>
            <a:r>
              <a:rPr lang="ru-RU" sz="1600" dirty="0" smtClean="0">
                <a:solidFill>
                  <a:schemeClr val="tx1"/>
                </a:solidFill>
              </a:rPr>
              <a:t>	На территории Заларинского района на сегодняшний день признано аварийными, подлежащими сносу: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smtClean="0">
                <a:solidFill>
                  <a:schemeClr val="tx1"/>
                </a:solidFill>
              </a:rPr>
              <a:t>- 107 многоквартирных домов,</a:t>
            </a:r>
          </a:p>
          <a:p>
            <a:pPr marL="285750" indent="-285750" algn="just">
              <a:spcAft>
                <a:spcPts val="0"/>
              </a:spcAft>
              <a:buFontTx/>
              <a:buChar char="-"/>
            </a:pPr>
            <a:r>
              <a:rPr lang="ru-RU" sz="1600" dirty="0" smtClean="0">
                <a:solidFill>
                  <a:schemeClr val="tx1"/>
                </a:solidFill>
              </a:rPr>
              <a:t>110 жилых домов (индивидуально определенных </a:t>
            </a:r>
            <a:endParaRPr lang="en-US" sz="1600" dirty="0" smtClean="0">
              <a:solidFill>
                <a:schemeClr val="tx1"/>
              </a:solidFill>
            </a:endParaRPr>
          </a:p>
          <a:p>
            <a:pPr algn="just">
              <a:spcAft>
                <a:spcPts val="0"/>
              </a:spcAft>
            </a:pPr>
            <a:r>
              <a:rPr lang="ru-RU" sz="1600" dirty="0" smtClean="0">
                <a:solidFill>
                  <a:schemeClr val="tx1"/>
                </a:solidFill>
              </a:rPr>
              <a:t>зданий),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smtClean="0">
                <a:solidFill>
                  <a:schemeClr val="tx1"/>
                </a:solidFill>
              </a:rPr>
              <a:t>- 1 жилой дом блокированной застройки. </a:t>
            </a:r>
          </a:p>
          <a:p>
            <a:pPr lvl="0" algn="just">
              <a:spcAft>
                <a:spcPts val="0"/>
              </a:spcAft>
              <a:buClr>
                <a:srgbClr val="31B6FD"/>
              </a:buClr>
            </a:pPr>
            <a:r>
              <a:rPr lang="ru-RU" sz="1600" dirty="0" smtClean="0">
                <a:solidFill>
                  <a:schemeClr val="tx1"/>
                </a:solidFill>
              </a:rPr>
              <a:t>	За  2025 году  проведено </a:t>
            </a:r>
            <a:r>
              <a:rPr lang="ru-RU" sz="1600" dirty="0">
                <a:solidFill>
                  <a:schemeClr val="tx1"/>
                </a:solidFill>
              </a:rPr>
              <a:t>заседаний </a:t>
            </a:r>
            <a:r>
              <a:rPr lang="ru-RU" sz="1600" dirty="0" smtClean="0">
                <a:solidFill>
                  <a:schemeClr val="tx1"/>
                </a:solidFill>
              </a:rPr>
              <a:t>межведомственной </a:t>
            </a:r>
            <a:r>
              <a:rPr lang="ru-RU" sz="1600" dirty="0">
                <a:solidFill>
                  <a:schemeClr val="tx1"/>
                </a:solidFill>
              </a:rPr>
              <a:t>комиссии по </a:t>
            </a:r>
            <a:r>
              <a:rPr lang="ru-RU" sz="1600" dirty="0" smtClean="0">
                <a:solidFill>
                  <a:schemeClr val="tx1"/>
                </a:solidFill>
              </a:rPr>
              <a:t>признанию</a:t>
            </a:r>
          </a:p>
          <a:p>
            <a:pPr lvl="0" algn="just">
              <a:spcAft>
                <a:spcPts val="0"/>
              </a:spcAft>
              <a:buClr>
                <a:srgbClr val="31B6FD"/>
              </a:buClr>
            </a:pPr>
            <a:r>
              <a:rPr lang="ru-RU" sz="1600" dirty="0" smtClean="0">
                <a:solidFill>
                  <a:schemeClr val="tx1"/>
                </a:solidFill>
              </a:rPr>
              <a:t> пригодными </a:t>
            </a:r>
            <a:r>
              <a:rPr lang="ru-RU" sz="1600" dirty="0">
                <a:solidFill>
                  <a:schemeClr val="tx1"/>
                </a:solidFill>
              </a:rPr>
              <a:t>(не </a:t>
            </a:r>
            <a:r>
              <a:rPr lang="ru-RU" sz="1600" dirty="0" smtClean="0">
                <a:solidFill>
                  <a:schemeClr val="tx1"/>
                </a:solidFill>
              </a:rPr>
              <a:t>пригодными) </a:t>
            </a:r>
            <a:r>
              <a:rPr lang="ru-RU" sz="1600" dirty="0">
                <a:solidFill>
                  <a:schemeClr val="tx1"/>
                </a:solidFill>
              </a:rPr>
              <a:t>для </a:t>
            </a:r>
            <a:r>
              <a:rPr lang="ru-RU" sz="1600" dirty="0" smtClean="0">
                <a:solidFill>
                  <a:schemeClr val="tx1"/>
                </a:solidFill>
              </a:rPr>
              <a:t>проживания </a:t>
            </a:r>
            <a:endParaRPr lang="en-US" sz="1600" dirty="0" smtClean="0">
              <a:solidFill>
                <a:schemeClr val="tx1"/>
              </a:solidFill>
            </a:endParaRPr>
          </a:p>
          <a:p>
            <a:pPr lvl="0" algn="just">
              <a:spcAft>
                <a:spcPts val="0"/>
              </a:spcAft>
              <a:buClr>
                <a:srgbClr val="31B6FD"/>
              </a:buClr>
            </a:pPr>
            <a:r>
              <a:rPr lang="ru-RU" sz="1600" dirty="0" smtClean="0">
                <a:solidFill>
                  <a:schemeClr val="tx1"/>
                </a:solidFill>
              </a:rPr>
              <a:t>жилых </a:t>
            </a:r>
            <a:r>
              <a:rPr lang="ru-RU" sz="1600" dirty="0">
                <a:solidFill>
                  <a:schemeClr val="tx1"/>
                </a:solidFill>
              </a:rPr>
              <a:t>домов </a:t>
            </a:r>
            <a:r>
              <a:rPr lang="ru-RU" sz="1600" dirty="0" smtClean="0">
                <a:solidFill>
                  <a:schemeClr val="tx1"/>
                </a:solidFill>
              </a:rPr>
              <a:t>- 25  </a:t>
            </a:r>
            <a:r>
              <a:rPr lang="ru-RU" sz="1600" dirty="0">
                <a:solidFill>
                  <a:schemeClr val="tx1"/>
                </a:solidFill>
              </a:rPr>
              <a:t>заседаний, </a:t>
            </a:r>
            <a:r>
              <a:rPr lang="ru-RU" sz="1600" dirty="0" smtClean="0">
                <a:solidFill>
                  <a:schemeClr val="tx1"/>
                </a:solidFill>
              </a:rPr>
              <a:t>подготовлены акты обследования </a:t>
            </a:r>
            <a:r>
              <a:rPr lang="ru-RU" sz="1600" dirty="0">
                <a:solidFill>
                  <a:schemeClr val="tx1"/>
                </a:solidFill>
              </a:rPr>
              <a:t>и </a:t>
            </a:r>
            <a:r>
              <a:rPr lang="ru-RU" sz="1600" dirty="0" smtClean="0">
                <a:solidFill>
                  <a:schemeClr val="tx1"/>
                </a:solidFill>
              </a:rPr>
              <a:t>заключения 79 </a:t>
            </a:r>
            <a:r>
              <a:rPr lang="ru-RU" sz="1600" dirty="0">
                <a:solidFill>
                  <a:schemeClr val="tx1"/>
                </a:solidFill>
              </a:rPr>
              <a:t>- </a:t>
            </a:r>
            <a:r>
              <a:rPr lang="ru-RU" sz="1600" dirty="0" smtClean="0">
                <a:solidFill>
                  <a:schemeClr val="tx1"/>
                </a:solidFill>
              </a:rPr>
              <a:t>решений, </a:t>
            </a:r>
            <a:endParaRPr lang="en-US" sz="1600" dirty="0" smtClean="0">
              <a:solidFill>
                <a:schemeClr val="tx1"/>
              </a:solidFill>
            </a:endParaRPr>
          </a:p>
          <a:p>
            <a:pPr lvl="0" algn="just">
              <a:spcAft>
                <a:spcPts val="0"/>
              </a:spcAft>
              <a:buClr>
                <a:srgbClr val="31B6FD"/>
              </a:buClr>
            </a:pPr>
            <a:r>
              <a:rPr lang="ru-RU" sz="1600" dirty="0" smtClean="0">
                <a:solidFill>
                  <a:schemeClr val="tx1"/>
                </a:solidFill>
              </a:rPr>
              <a:t>все они размещены в системе АИС «Реформа ЖКХ»</a:t>
            </a:r>
            <a:endParaRPr lang="en-US" sz="1600" dirty="0" smtClean="0">
              <a:solidFill>
                <a:schemeClr val="tx1"/>
              </a:solidFill>
            </a:endParaRPr>
          </a:p>
          <a:p>
            <a:pPr lvl="0" algn="just">
              <a:spcAft>
                <a:spcPts val="0"/>
              </a:spcAft>
              <a:buClr>
                <a:srgbClr val="31B6FD"/>
              </a:buClr>
            </a:pPr>
            <a:r>
              <a:rPr lang="ru-RU" sz="1600" dirty="0" smtClean="0">
                <a:solidFill>
                  <a:schemeClr val="tx1"/>
                </a:solidFill>
              </a:rPr>
              <a:t> - «Фонд развития территорий»</a:t>
            </a:r>
            <a:endParaRPr lang="ru-RU" sz="1600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ru-RU" sz="12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27584" y="476672"/>
            <a:ext cx="7762056" cy="720080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Аварийный фонд на территории </a:t>
            </a:r>
            <a:br>
              <a:rPr lang="ru-RU" sz="2800" b="1" dirty="0" smtClean="0">
                <a:solidFill>
                  <a:schemeClr val="tx1"/>
                </a:solidFill>
              </a:rPr>
            </a:br>
            <a:r>
              <a:rPr lang="ru-RU" sz="2800" b="1" dirty="0" smtClean="0">
                <a:solidFill>
                  <a:schemeClr val="tx1"/>
                </a:solidFill>
              </a:rPr>
              <a:t>МО «</a:t>
            </a:r>
            <a:r>
              <a:rPr lang="ru-RU" sz="2800" b="1" dirty="0" err="1" smtClean="0">
                <a:solidFill>
                  <a:schemeClr val="tx1"/>
                </a:solidFill>
              </a:rPr>
              <a:t>Заларинский</a:t>
            </a:r>
            <a:r>
              <a:rPr lang="ru-RU" sz="2800" b="1" dirty="0" smtClean="0">
                <a:solidFill>
                  <a:schemeClr val="tx1"/>
                </a:solidFill>
              </a:rPr>
              <a:t> район»</a:t>
            </a:r>
            <a:endParaRPr lang="ru-RU" sz="2800" b="1" dirty="0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221088"/>
            <a:ext cx="2911070" cy="141510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4221089"/>
            <a:ext cx="3059832" cy="148741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42986" y="4736425"/>
            <a:ext cx="2909563" cy="141437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21629" y="4775844"/>
            <a:ext cx="2856515" cy="1388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359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9023" y="980728"/>
            <a:ext cx="8568952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600" dirty="0">
              <a:cs typeface="Times New Roman" pitchFamily="18" charset="0"/>
            </a:endParaRPr>
          </a:p>
          <a:p>
            <a:pPr algn="just"/>
            <a:r>
              <a:rPr lang="ru-RU" sz="1600" dirty="0" smtClean="0"/>
              <a:t>	За 2025 </a:t>
            </a:r>
            <a:r>
              <a:rPr lang="ru-RU" sz="1600" dirty="0"/>
              <a:t>год</a:t>
            </a:r>
            <a:r>
              <a:rPr lang="ru-RU" sz="1600" b="1" dirty="0"/>
              <a:t> </a:t>
            </a:r>
            <a:r>
              <a:rPr lang="ru-RU" sz="1600" dirty="0"/>
              <a:t>построены следующие объекты: </a:t>
            </a:r>
          </a:p>
          <a:p>
            <a:pPr marL="285750" indent="-285750" algn="just">
              <a:buFontTx/>
              <a:buChar char="-"/>
            </a:pPr>
            <a:r>
              <a:rPr lang="ru-RU" sz="1600" dirty="0"/>
              <a:t>МФП в д. </a:t>
            </a:r>
            <a:r>
              <a:rPr lang="ru-RU" sz="1600" dirty="0" err="1"/>
              <a:t>Корсунгай</a:t>
            </a:r>
            <a:r>
              <a:rPr lang="ru-RU" sz="1600" dirty="0"/>
              <a:t> </a:t>
            </a:r>
            <a:r>
              <a:rPr lang="ru-RU" sz="1600" dirty="0" err="1"/>
              <a:t>Заларинского</a:t>
            </a:r>
            <a:r>
              <a:rPr lang="ru-RU" sz="1600" dirty="0"/>
              <a:t> района Иркутской области </a:t>
            </a:r>
          </a:p>
          <a:p>
            <a:pPr algn="just"/>
            <a:r>
              <a:rPr lang="ru-RU" sz="1600" dirty="0"/>
              <a:t>(</a:t>
            </a:r>
            <a:r>
              <a:rPr lang="ru-RU" sz="1600" dirty="0">
                <a:cs typeface="Times New Roman" pitchFamily="18" charset="0"/>
              </a:rPr>
              <a:t>Заказчиком данного объекта являлась администрация </a:t>
            </a:r>
            <a:r>
              <a:rPr lang="ru-RU" sz="1600" dirty="0" err="1">
                <a:cs typeface="Times New Roman" pitchFamily="18" charset="0"/>
              </a:rPr>
              <a:t>Семновского</a:t>
            </a:r>
            <a:r>
              <a:rPr lang="ru-RU" sz="1600" dirty="0">
                <a:cs typeface="Times New Roman" pitchFamily="18" charset="0"/>
              </a:rPr>
              <a:t> МО, объект не введен в эксплуатацию)</a:t>
            </a:r>
            <a:endParaRPr lang="ru-RU" sz="1600" dirty="0"/>
          </a:p>
          <a:p>
            <a:pPr algn="just"/>
            <a:endParaRPr lang="ru-RU" sz="1600" dirty="0">
              <a:cs typeface="Times New Roman" pitchFamily="18" charset="0"/>
            </a:endParaRPr>
          </a:p>
          <a:p>
            <a:pPr algn="just"/>
            <a:r>
              <a:rPr lang="ru-RU" sz="1600" dirty="0" smtClean="0">
                <a:cs typeface="Times New Roman" pitchFamily="18" charset="0"/>
              </a:rPr>
              <a:t>	В </a:t>
            </a:r>
            <a:r>
              <a:rPr lang="ru-RU" sz="1600" dirty="0">
                <a:cs typeface="Times New Roman" pitchFamily="18" charset="0"/>
              </a:rPr>
              <a:t>рамках программы КРСТ, заключен контракт  на строительство объекта </a:t>
            </a:r>
            <a:r>
              <a:rPr lang="ru-RU" sz="1600" dirty="0" smtClean="0">
                <a:cs typeface="Times New Roman" pitchFamily="18" charset="0"/>
              </a:rPr>
              <a:t>«</a:t>
            </a:r>
            <a:r>
              <a:rPr lang="ru-RU" sz="1600" dirty="0">
                <a:cs typeface="Times New Roman" pitchFamily="18" charset="0"/>
              </a:rPr>
              <a:t>Детский сад на 90 мест, расположенный по адресу: Иркутская область, Заларинский район, </a:t>
            </a:r>
            <a:r>
              <a:rPr lang="ru-RU" sz="1600" dirty="0" err="1">
                <a:cs typeface="Times New Roman" pitchFamily="18" charset="0"/>
              </a:rPr>
              <a:t>р.п</a:t>
            </a:r>
            <a:r>
              <a:rPr lang="ru-RU" sz="1600" dirty="0">
                <a:cs typeface="Times New Roman" pitchFamily="18" charset="0"/>
              </a:rPr>
              <a:t>. Залари</a:t>
            </a:r>
            <a:r>
              <a:rPr lang="ru-RU" sz="1600" dirty="0" smtClean="0">
                <a:cs typeface="Times New Roman" pitchFamily="18" charset="0"/>
              </a:rPr>
              <a:t>, </a:t>
            </a:r>
            <a:r>
              <a:rPr lang="ru-RU" sz="1600" dirty="0">
                <a:cs typeface="Times New Roman" pitchFamily="18" charset="0"/>
              </a:rPr>
              <a:t>ул. 2-я Советская, 3», строительство осуществлялось силами подрядной организации ООО ПСК «Гранит», по состоянию на 31.12.2025 было построено  17,6% от всего объема:</a:t>
            </a:r>
          </a:p>
          <a:p>
            <a:pPr marL="342900" indent="-342900" algn="just">
              <a:buFontTx/>
              <a:buChar char="-"/>
            </a:pPr>
            <a:endParaRPr lang="ru-RU" sz="1400" dirty="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27784" y="378242"/>
            <a:ext cx="42306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/>
              <a:t>Строительство объектов 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009" y="3501008"/>
            <a:ext cx="6948264" cy="3111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637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99592" y="404664"/>
            <a:ext cx="7408333" cy="3450696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sz="3000" dirty="0">
                <a:solidFill>
                  <a:schemeClr val="tx1"/>
                </a:solidFill>
              </a:rPr>
              <a:t>Заларинская СОШ  №2 на 696 учащихся</a:t>
            </a:r>
          </a:p>
          <a:p>
            <a:pPr algn="ctr"/>
            <a:endParaRPr lang="ru-RU" sz="1200" dirty="0">
              <a:solidFill>
                <a:schemeClr val="tx1"/>
              </a:solidFill>
            </a:endParaRPr>
          </a:p>
          <a:p>
            <a:pPr algn="just"/>
            <a:r>
              <a:rPr lang="ru-RU" dirty="0">
                <a:solidFill>
                  <a:schemeClr val="tx1"/>
                </a:solidFill>
                <a:cs typeface="Times New Roman" pitchFamily="18" charset="0"/>
              </a:rPr>
              <a:t>	</a:t>
            </a:r>
            <a:r>
              <a:rPr lang="ru-RU" sz="2200" dirty="0">
                <a:solidFill>
                  <a:schemeClr val="tx1"/>
                </a:solidFill>
                <a:cs typeface="Times New Roman" pitchFamily="18" charset="0"/>
              </a:rPr>
              <a:t>В течении 2025 года велось строительство </a:t>
            </a:r>
            <a:r>
              <a:rPr lang="ru-RU" sz="2200" dirty="0" err="1">
                <a:solidFill>
                  <a:schemeClr val="tx1"/>
                </a:solidFill>
                <a:cs typeface="Times New Roman" pitchFamily="18" charset="0"/>
              </a:rPr>
              <a:t>Заларинской</a:t>
            </a:r>
            <a:r>
              <a:rPr lang="ru-RU" sz="2200" dirty="0">
                <a:solidFill>
                  <a:schemeClr val="tx1"/>
                </a:solidFill>
                <a:cs typeface="Times New Roman" pitchFamily="18" charset="0"/>
              </a:rPr>
              <a:t> СОШ № 2 на 696 учащихся подрядчиком является ООО «</a:t>
            </a:r>
            <a:r>
              <a:rPr lang="ru-RU" sz="2200" dirty="0" err="1">
                <a:solidFill>
                  <a:schemeClr val="tx1"/>
                </a:solidFill>
                <a:cs typeface="Times New Roman" pitchFamily="18" charset="0"/>
              </a:rPr>
              <a:t>Сибстальстрой</a:t>
            </a:r>
            <a:r>
              <a:rPr lang="ru-RU" sz="2200" dirty="0">
                <a:solidFill>
                  <a:schemeClr val="tx1"/>
                </a:solidFill>
                <a:cs typeface="Times New Roman" pitchFamily="18" charset="0"/>
              </a:rPr>
              <a:t>». </a:t>
            </a:r>
            <a:r>
              <a:rPr lang="ru-RU" sz="2200" dirty="0" smtClean="0">
                <a:solidFill>
                  <a:schemeClr val="tx1"/>
                </a:solidFill>
                <a:cs typeface="Times New Roman" pitchFamily="18" charset="0"/>
              </a:rPr>
              <a:t>Основные работы  в отчетном году были направлены на благоустройство территории, внутреннюю отделку помещений (в том числе актового зала), работы по усилению блоков К и Ж. По </a:t>
            </a:r>
            <a:r>
              <a:rPr lang="ru-RU" sz="2200" dirty="0">
                <a:solidFill>
                  <a:schemeClr val="tx1"/>
                </a:solidFill>
                <a:cs typeface="Times New Roman" pitchFamily="18" charset="0"/>
              </a:rPr>
              <a:t>состоянию на 31.12.2025 процент строительной готовности составлял 86,8%. В течении года с подрядчиком велась претензионная работа по причине отсутствия на строительной площадке достаточного количества рабочей силы, по отставанию от графика производства работ, и по поводу риска не ввода объекта в установленный срок.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3648630"/>
            <a:ext cx="6552728" cy="3185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610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91680" y="422009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Заларинская СОШ  №2 на 696 учащихся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6500"/>
            <a:ext cx="4572000" cy="22225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206500"/>
            <a:ext cx="4572000" cy="22225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805" y="3750825"/>
            <a:ext cx="4603805" cy="223796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750825"/>
            <a:ext cx="4572000" cy="222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257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476672"/>
            <a:ext cx="7704856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Разработка проектно-сметной документации</a:t>
            </a:r>
            <a:endParaRPr lang="ru-RU" sz="3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160824"/>
            <a:ext cx="842493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/>
              <a:t>В 2025 году совместно с проектировщиками велась разработка проектно-сметной  документации:</a:t>
            </a:r>
          </a:p>
          <a:p>
            <a:pPr marL="285750" indent="-285750" algn="just">
              <a:buFontTx/>
              <a:buChar char="-"/>
            </a:pPr>
            <a:r>
              <a:rPr lang="ru-RU" sz="1400" dirty="0" smtClean="0"/>
              <a:t>Реконструкция здания МБОУ Заларинская СОШ 2 в п. Залари на 696 учащихся – велась переписка с подрядной и проектной организациями по вопросам устранения недочетов проекта;</a:t>
            </a:r>
          </a:p>
          <a:p>
            <a:pPr marL="285750" indent="-285750" algn="just">
              <a:buFontTx/>
              <a:buChar char="-"/>
            </a:pPr>
            <a:r>
              <a:rPr lang="ru-RU" sz="1400" dirty="0" smtClean="0">
                <a:latin typeface="Candara" pitchFamily="34" charset="0"/>
              </a:rPr>
              <a:t>Строительство Детской школы искусств в п. Залари </a:t>
            </a:r>
            <a:r>
              <a:rPr lang="ru-RU" sz="1400" dirty="0">
                <a:latin typeface="Candara" pitchFamily="34" charset="0"/>
              </a:rPr>
              <a:t>(получено положительное заключение гос. </a:t>
            </a:r>
            <a:r>
              <a:rPr lang="ru-RU" sz="1400" dirty="0" smtClean="0">
                <a:latin typeface="Candara" pitchFamily="34" charset="0"/>
              </a:rPr>
              <a:t>Экспертизы № </a:t>
            </a:r>
            <a:r>
              <a:rPr lang="ru-RU" sz="1400" dirty="0">
                <a:latin typeface="Candara" pitchFamily="34" charset="0"/>
              </a:rPr>
              <a:t>38-1-1-3-018878-2025 </a:t>
            </a:r>
            <a:r>
              <a:rPr lang="ru-RU" sz="1400" dirty="0" smtClean="0">
                <a:latin typeface="Candara" pitchFamily="34" charset="0"/>
              </a:rPr>
              <a:t>от 08.04.2025</a:t>
            </a:r>
            <a:r>
              <a:rPr lang="ru-RU" sz="1400" dirty="0">
                <a:latin typeface="Candara" pitchFamily="34" charset="0"/>
              </a:rPr>
              <a:t>);</a:t>
            </a:r>
            <a:endParaRPr lang="ru-RU" sz="1400" dirty="0" smtClean="0">
              <a:latin typeface="Candara" pitchFamily="34" charset="0"/>
            </a:endParaRPr>
          </a:p>
          <a:p>
            <a:pPr marL="285750" indent="-285750" algn="just">
              <a:buFontTx/>
              <a:buChar char="-"/>
            </a:pPr>
            <a:endParaRPr lang="ru-RU" sz="1400" dirty="0">
              <a:latin typeface="Candara" pitchFamily="34" charset="0"/>
            </a:endParaRPr>
          </a:p>
          <a:p>
            <a:pPr marL="285750" indent="-285750" algn="just">
              <a:buFontTx/>
              <a:buChar char="-"/>
            </a:pPr>
            <a:endParaRPr lang="ru-RU" sz="1400" dirty="0" smtClean="0">
              <a:latin typeface="Candara" pitchFamily="34" charset="0"/>
            </a:endParaRPr>
          </a:p>
          <a:p>
            <a:pPr marL="285750" indent="-285750" algn="just">
              <a:buFontTx/>
              <a:buChar char="-"/>
            </a:pPr>
            <a:endParaRPr lang="ru-RU" sz="1400" dirty="0" smtClean="0">
              <a:latin typeface="Candara" pitchFamily="34" charset="0"/>
            </a:endParaRPr>
          </a:p>
          <a:p>
            <a:pPr marL="285750" indent="-285750" algn="just">
              <a:buFontTx/>
              <a:buChar char="-"/>
            </a:pPr>
            <a:endParaRPr lang="ru-RU" sz="1400" dirty="0">
              <a:latin typeface="Candara" pitchFamily="34" charset="0"/>
            </a:endParaRPr>
          </a:p>
          <a:p>
            <a:pPr marL="285750" indent="-285750" algn="just">
              <a:buFontTx/>
              <a:buChar char="-"/>
            </a:pPr>
            <a:endParaRPr lang="ru-RU" sz="1400" dirty="0" smtClean="0">
              <a:latin typeface="Candara" pitchFamily="34" charset="0"/>
            </a:endParaRPr>
          </a:p>
          <a:p>
            <a:pPr marL="285750" indent="-285750" algn="just">
              <a:buFontTx/>
              <a:buChar char="-"/>
            </a:pPr>
            <a:endParaRPr lang="ru-RU" sz="1400" dirty="0">
              <a:latin typeface="Candara" pitchFamily="34" charset="0"/>
            </a:endParaRPr>
          </a:p>
          <a:p>
            <a:pPr marL="285750" indent="-285750" algn="just">
              <a:buFontTx/>
              <a:buChar char="-"/>
            </a:pPr>
            <a:endParaRPr lang="ru-RU" sz="1400" dirty="0" smtClean="0">
              <a:latin typeface="Candara" pitchFamily="34" charset="0"/>
            </a:endParaRPr>
          </a:p>
          <a:p>
            <a:pPr marL="285750" indent="-285750" algn="just">
              <a:buFontTx/>
              <a:buChar char="-"/>
            </a:pPr>
            <a:endParaRPr lang="ru-RU" sz="1400" dirty="0">
              <a:latin typeface="Candara" pitchFamily="34" charset="0"/>
            </a:endParaRPr>
          </a:p>
          <a:p>
            <a:pPr marL="285750" indent="-285750" algn="just">
              <a:buFontTx/>
              <a:buChar char="-"/>
            </a:pPr>
            <a:endParaRPr lang="ru-RU" sz="1400" dirty="0" smtClean="0">
              <a:latin typeface="Candara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400" dirty="0" smtClean="0"/>
              <a:t>Капитальный ремонт МБДОУ д/с в с. </a:t>
            </a:r>
            <a:r>
              <a:rPr lang="ru-RU" sz="1400" dirty="0" err="1" smtClean="0"/>
              <a:t>Сорты</a:t>
            </a:r>
            <a:r>
              <a:rPr lang="ru-RU" sz="1400" dirty="0" smtClean="0"/>
              <a:t> </a:t>
            </a:r>
            <a:r>
              <a:rPr lang="ru-RU" sz="1400" dirty="0"/>
              <a:t>(</a:t>
            </a:r>
            <a:r>
              <a:rPr lang="ru-RU" sz="1400" dirty="0" smtClean="0">
                <a:latin typeface="Candara" pitchFamily="34" charset="0"/>
              </a:rPr>
              <a:t>получено </a:t>
            </a:r>
            <a:r>
              <a:rPr lang="ru-RU" sz="1400" dirty="0">
                <a:latin typeface="Candara" pitchFamily="34" charset="0"/>
              </a:rPr>
              <a:t>положительное заключение гос. экспертизы №38-1-1-2-061299-2025 </a:t>
            </a:r>
            <a:r>
              <a:rPr lang="ru-RU" sz="1400" dirty="0" smtClean="0">
                <a:latin typeface="Candara" pitchFamily="34" charset="0"/>
              </a:rPr>
              <a:t>от 15.10.2025</a:t>
            </a:r>
            <a:r>
              <a:rPr lang="ru-RU" sz="1400" dirty="0">
                <a:latin typeface="Candara" pitchFamily="34" charset="0"/>
              </a:rPr>
              <a:t>)</a:t>
            </a:r>
            <a:r>
              <a:rPr lang="ru-RU" sz="1400" dirty="0" smtClean="0"/>
              <a:t>;</a:t>
            </a:r>
          </a:p>
          <a:p>
            <a:pPr marL="285750" indent="-285750" algn="just">
              <a:buFontTx/>
              <a:buChar char="-"/>
            </a:pPr>
            <a:r>
              <a:rPr lang="ru-RU" sz="1400" dirty="0" smtClean="0"/>
              <a:t>Капитальный ремонт МБДОУ д/с «Сказка» в п. Залари</a:t>
            </a:r>
            <a:r>
              <a:rPr lang="ru-RU" sz="1400" dirty="0">
                <a:latin typeface="Candara" pitchFamily="34" charset="0"/>
              </a:rPr>
              <a:t> </a:t>
            </a:r>
            <a:r>
              <a:rPr lang="ru-RU" sz="1400" dirty="0" smtClean="0">
                <a:latin typeface="Candara" pitchFamily="34" charset="0"/>
              </a:rPr>
              <a:t>(получено </a:t>
            </a:r>
            <a:r>
              <a:rPr lang="ru-RU" sz="1400" dirty="0">
                <a:latin typeface="Candara" pitchFamily="34" charset="0"/>
              </a:rPr>
              <a:t>положительное заключение гос. экспертизы №</a:t>
            </a:r>
            <a:r>
              <a:rPr lang="ru-RU" sz="1400" dirty="0" smtClean="0">
                <a:latin typeface="Candara" pitchFamily="34" charset="0"/>
              </a:rPr>
              <a:t>38-1-1-2-052522-2025 от 05.09.2025</a:t>
            </a:r>
            <a:r>
              <a:rPr lang="ru-RU" sz="1400" dirty="0">
                <a:latin typeface="Candara" pitchFamily="34" charset="0"/>
              </a:rPr>
              <a:t>)</a:t>
            </a:r>
            <a:endParaRPr lang="ru-RU" sz="1400" dirty="0" smtClean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285" y="2388834"/>
            <a:ext cx="7056120" cy="1729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338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218957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Times New Roman"/>
                <a:ea typeface="Calibri"/>
              </a:rPr>
              <a:t>Архитектурная и градостроительная деятельность</a:t>
            </a:r>
            <a:endParaRPr lang="ru-RU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114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6674" y="1196752"/>
            <a:ext cx="8640960" cy="340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latin typeface="Times New Roman"/>
                <a:ea typeface="Calibri"/>
                <a:cs typeface="Times New Roman"/>
              </a:rPr>
              <a:t> </a:t>
            </a:r>
            <a:endParaRPr lang="ru-RU" sz="1100" dirty="0">
              <a:latin typeface="Calibri"/>
              <a:ea typeface="Calibri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0390" y="476672"/>
            <a:ext cx="8496944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год на территории МО «Заларинский район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»:</a:t>
            </a:r>
          </a:p>
          <a:p>
            <a:endParaRPr lang="ru-RU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Проводилась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работа, совместно с администрацией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Тыретского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МО, по согласованию местоположения границ земельных участков при выполнении комплексных кадастровых работ на территории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Тыретского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муниципального образования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	Разработаны местные нормативы градостроительного проектирования Заларинского муниципального округа Иркутской области.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	Отрабатывались запросы по предоставлению информации по особо охраняемым территориям, наличию объектов археологического наследия, мест затопления и т.д. от таких организаций как: Департамент по недропользованию по Центрально-Сибирскому округу, ООО 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Транснефть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», ООО «Газпром проектирование», Министерство природопользования Иркутской области  и другие.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	Велась работа по градостроительной деятельности, предоставлялись  отчеты и информация в  Службу архитектуры Иркутской области, Службу культурного наследия, Министерство экономического развития РФ и другие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	</a:t>
            </a:r>
            <a:r>
              <a:rPr lang="ru-RU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Разработана и утверждена муниципальная адресная программа «Переселение граждан из аварийного жилищного фонда Заларинского муниципального округа иркутской области на 2026-2028 годы»</a:t>
            </a:r>
            <a:endParaRPr lang="ru-RU" sz="1600" dirty="0">
              <a:latin typeface="Times New Roman"/>
              <a:ea typeface="Times New Roman"/>
            </a:endParaRPr>
          </a:p>
          <a:p>
            <a:endParaRPr lang="ru-RU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519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99592" y="836712"/>
            <a:ext cx="7380808" cy="5904656"/>
          </a:xfrm>
        </p:spPr>
        <p:txBody>
          <a:bodyPr>
            <a:normAutofit/>
          </a:bodyPr>
          <a:lstStyle/>
          <a:p>
            <a:pPr marL="0" lvl="0" indent="0">
              <a:spcBef>
                <a:spcPts val="0"/>
              </a:spcBef>
              <a:buClrTx/>
              <a:buSzTx/>
              <a:buNone/>
            </a:pPr>
            <a:endParaRPr lang="ru-RU" sz="16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3284984"/>
            <a:ext cx="820891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В государственной информационной системе обеспечения градостроительной деятельности (ГИСОГД) размещено 1189 документов разработанных, либо утвержденных с 01.01.2022 года, из них:</a:t>
            </a:r>
          </a:p>
          <a:p>
            <a:pPr algn="ctr"/>
            <a:r>
              <a:rPr lang="ru-RU" dirty="0"/>
              <a:t>Правила землепользования и застройки - 30 документов;</a:t>
            </a:r>
          </a:p>
          <a:p>
            <a:pPr algn="ctr"/>
            <a:r>
              <a:rPr lang="ru-RU" dirty="0"/>
              <a:t>Местные  нормативы градостроительного проектирования 15 документов;</a:t>
            </a:r>
          </a:p>
          <a:p>
            <a:pPr algn="ctr"/>
            <a:r>
              <a:rPr lang="ru-RU" dirty="0"/>
              <a:t>Генеральные планы поселений – 15 документов.</a:t>
            </a:r>
          </a:p>
          <a:p>
            <a:pPr algn="ctr"/>
            <a:r>
              <a:rPr lang="ru-RU" dirty="0"/>
              <a:t>Правила благоустройства территорий – 15 документов</a:t>
            </a:r>
          </a:p>
          <a:p>
            <a:pPr algn="ctr"/>
            <a:r>
              <a:rPr lang="ru-RU" dirty="0"/>
              <a:t>Градостроительные планы земельных участков – 354</a:t>
            </a:r>
          </a:p>
          <a:p>
            <a:pPr algn="ctr"/>
            <a:r>
              <a:rPr lang="ru-RU" dirty="0"/>
              <a:t>Уведомления о планируемом строительстве, о соответствии параметров планируемого строительства – 489</a:t>
            </a:r>
          </a:p>
          <a:p>
            <a:pPr algn="ctr"/>
            <a:r>
              <a:rPr lang="ru-RU" dirty="0"/>
              <a:t>Разрешения на строительство – 136, разрешения на ввод объекта в эксплуатацию </a:t>
            </a:r>
            <a:r>
              <a:rPr lang="ru-RU" dirty="0" smtClean="0"/>
              <a:t>– 81 и другие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267" y="217934"/>
            <a:ext cx="6267450" cy="306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365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  <a14:imgEffect>
                      <a14:sharpenSoften amount="-33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86" y="2564904"/>
            <a:ext cx="8928992" cy="41757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3" y="1772816"/>
            <a:ext cx="8208912" cy="2592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chemeClr val="tx1"/>
                </a:solidFill>
              </a:rPr>
              <a:t>      В течении 2025 годы было разработано </a:t>
            </a:r>
            <a:r>
              <a:rPr lang="ru-RU" sz="2000" b="1" dirty="0" smtClean="0">
                <a:solidFill>
                  <a:schemeClr val="tx1"/>
                </a:solidFill>
              </a:rPr>
              <a:t>61 </a:t>
            </a:r>
            <a:r>
              <a:rPr lang="ru-RU" sz="2000" b="1" dirty="0" smtClean="0">
                <a:solidFill>
                  <a:schemeClr val="tx1"/>
                </a:solidFill>
              </a:rPr>
              <a:t>локально-сметных расчета, из них:</a:t>
            </a:r>
          </a:p>
          <a:p>
            <a:r>
              <a:rPr lang="ru-RU" sz="2000" b="1" dirty="0" smtClean="0">
                <a:solidFill>
                  <a:schemeClr val="tx1"/>
                </a:solidFill>
              </a:rPr>
              <a:t>Содержание и ремонт автомобильных дорог – </a:t>
            </a:r>
            <a:r>
              <a:rPr lang="ru-RU" sz="2000" b="1" dirty="0" smtClean="0">
                <a:solidFill>
                  <a:schemeClr val="tx1"/>
                </a:solidFill>
              </a:rPr>
              <a:t>38 </a:t>
            </a:r>
            <a:r>
              <a:rPr lang="ru-RU" sz="2000" b="1" dirty="0" smtClean="0">
                <a:solidFill>
                  <a:schemeClr val="tx1"/>
                </a:solidFill>
              </a:rPr>
              <a:t>смет;</a:t>
            </a:r>
          </a:p>
          <a:p>
            <a:r>
              <a:rPr lang="ru-RU" sz="2000" b="1" dirty="0" smtClean="0">
                <a:solidFill>
                  <a:schemeClr val="tx1"/>
                </a:solidFill>
              </a:rPr>
              <a:t>Благоустройство общественных пространств – </a:t>
            </a:r>
            <a:r>
              <a:rPr lang="ru-RU" sz="2000" b="1" dirty="0" smtClean="0">
                <a:solidFill>
                  <a:schemeClr val="tx1"/>
                </a:solidFill>
              </a:rPr>
              <a:t>11 </a:t>
            </a:r>
            <a:r>
              <a:rPr lang="ru-RU" sz="2000" b="1" dirty="0" smtClean="0">
                <a:solidFill>
                  <a:schemeClr val="tx1"/>
                </a:solidFill>
              </a:rPr>
              <a:t>смет;</a:t>
            </a:r>
          </a:p>
          <a:p>
            <a:r>
              <a:rPr lang="ru-RU" sz="2000" b="1" dirty="0" smtClean="0">
                <a:solidFill>
                  <a:schemeClr val="tx1"/>
                </a:solidFill>
              </a:rPr>
              <a:t>Проведение текущих ремонтов зданий  и сооружений – </a:t>
            </a:r>
            <a:r>
              <a:rPr lang="ru-RU" sz="2000" b="1" dirty="0" smtClean="0">
                <a:solidFill>
                  <a:schemeClr val="tx1"/>
                </a:solidFill>
              </a:rPr>
              <a:t>8 </a:t>
            </a:r>
            <a:r>
              <a:rPr lang="ru-RU" sz="2000" b="1" dirty="0" smtClean="0">
                <a:solidFill>
                  <a:schemeClr val="tx1"/>
                </a:solidFill>
              </a:rPr>
              <a:t>смет;</a:t>
            </a:r>
          </a:p>
          <a:p>
            <a:r>
              <a:rPr lang="ru-RU" sz="2000" b="1" dirty="0" smtClean="0">
                <a:solidFill>
                  <a:schemeClr val="tx1"/>
                </a:solidFill>
              </a:rPr>
              <a:t>Ликвидация несанкционированных свалок – </a:t>
            </a:r>
            <a:r>
              <a:rPr lang="ru-RU" sz="2000" b="1" dirty="0" smtClean="0">
                <a:solidFill>
                  <a:schemeClr val="tx1"/>
                </a:solidFill>
              </a:rPr>
              <a:t>3 </a:t>
            </a:r>
            <a:r>
              <a:rPr lang="ru-RU" sz="2000" b="1" dirty="0" smtClean="0">
                <a:solidFill>
                  <a:schemeClr val="tx1"/>
                </a:solidFill>
              </a:rPr>
              <a:t>смет;</a:t>
            </a:r>
          </a:p>
          <a:p>
            <a:r>
              <a:rPr lang="ru-RU" sz="2000" b="1" dirty="0" smtClean="0">
                <a:solidFill>
                  <a:schemeClr val="tx1"/>
                </a:solidFill>
              </a:rPr>
              <a:t>Строительство и ремонт электрических сетей – </a:t>
            </a:r>
            <a:r>
              <a:rPr lang="ru-RU" sz="2000" b="1" dirty="0" smtClean="0">
                <a:solidFill>
                  <a:schemeClr val="tx1"/>
                </a:solidFill>
              </a:rPr>
              <a:t>1 </a:t>
            </a:r>
            <a:r>
              <a:rPr lang="ru-RU" sz="2000" b="1" dirty="0" smtClean="0">
                <a:solidFill>
                  <a:schemeClr val="tx1"/>
                </a:solidFill>
              </a:rPr>
              <a:t>смет.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704048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Сметная документация 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033" y="5472059"/>
            <a:ext cx="5363319" cy="1268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613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Дорожная деятельность</a:t>
            </a:r>
            <a:endParaRPr lang="ru-RU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608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97204" y="1556792"/>
            <a:ext cx="849694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Сообщение 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между населенными пунктами осуществляется по автомобильным дорогам областного значения протяженностью 449,283 км. Из них  304,72  км. – дороги в гравийном исполнении,  69,04 км. – асфальтобетонное покрытие, грунтовых – 75,523 км, которые находятся на обслуживании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Заларинского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филиала 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АО «Дорожная 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служба Иркутской области». </a:t>
            </a:r>
          </a:p>
          <a:p>
            <a:pPr algn="just"/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Содержание 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 обслуживание дорог областного значения выполняет Заларинский филиал 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«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Дорожная служба Иркутской области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». </a:t>
            </a:r>
          </a:p>
          <a:p>
            <a:pPr algn="just"/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району проходит автомобильная дорога 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Р-255 «Сибирь» Новосибирск – Кемерово – Красноярск 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– Иркутск, протяженностью 75 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км 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автодорога обслуживается 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ФКУ </a:t>
            </a:r>
            <a:r>
              <a:rPr lang="ru-RU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Упрдор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«Прибайкалье».  </a:t>
            </a:r>
            <a:endParaRPr lang="ru-RU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В 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2025 году после 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образования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Заларинского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муниципального округа протяжённость автомобильных 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дорог местного значения, 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проходящих по населённым пунктам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Заларинского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округа, 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составила 592,7 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км.</a:t>
            </a:r>
            <a:endParaRPr lang="ru-RU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80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3786" y="548680"/>
            <a:ext cx="806489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году на территории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Заларинского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муниципального округа в рамках программы «Развитие транспортной инфраструктуры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Заларинского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района» были проведены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работы по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ремонту следующих автомобильных дорог:</a:t>
            </a:r>
          </a:p>
          <a:p>
            <a:pPr marL="285750" indent="-285750" algn="just">
              <a:buFontTx/>
              <a:buChar char="-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Ремонт автомобильной дороги подъезд к кладбищу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Пихтинский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– стоимость реализации объекта – 1 821 778,25 руб.</a:t>
            </a:r>
          </a:p>
          <a:p>
            <a:pPr algn="just"/>
            <a:endParaRPr lang="ru-RU" sz="16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/>
              <a:t> </a:t>
            </a:r>
            <a:r>
              <a:rPr lang="ru-RU" sz="1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Romanov.ZALADMIN\Desktop\5 летка\Приложение к заявке\ЗАЯВКА 2025\Заларинский район\Фото\Пихтинский 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060847"/>
            <a:ext cx="3456384" cy="4608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Romanov.ZALADMIN\Desktop\5 летка\Приложение к заявке\ЗАЯВКА 2025\Заларинский район\Фото\Пихтинский 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4046" y="2060847"/>
            <a:ext cx="3514635" cy="4686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4642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252728"/>
          </a:xfrm>
        </p:spPr>
        <p:txBody>
          <a:bodyPr>
            <a:normAutofit fontScale="90000"/>
          </a:bodyPr>
          <a:lstStyle/>
          <a:p>
            <a:pPr marL="285750" indent="-285750"/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Устройство тротуаров на автомобильных дорогах общего пользования местного  значения ул. Победы от пересечения с ул. Карла Маркса до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авидук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р.п.Залари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стоимость реализации объекта – 5 118 000,00 руб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Romanov.ZALADMIN\Desktop\5 летка\Приложение к заявке\ЗАЯВКА 2025\Залари\Фото\Победы 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916832"/>
            <a:ext cx="3456384" cy="4603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948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xfrm>
            <a:off x="251520" y="338328"/>
            <a:ext cx="8712968" cy="1362480"/>
          </a:xfrm>
        </p:spPr>
        <p:txBody>
          <a:bodyPr>
            <a:normAutofit fontScale="90000"/>
          </a:bodyPr>
          <a:lstStyle/>
          <a:p>
            <a:pPr marL="285750" indent="-285750"/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Ремонт автомобильных дороги общего пользования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местного значения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ул.Победы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1-й участок от пересечения с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ул.Карла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Маркса до поворота на ул. 2-я Советская, 2-й участок от поворота на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ул.Луначарского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до пересечения с ул. Красина в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р.п.Залари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стоимость реализации объекта – 12 553 880,30 руб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Romanov.ZALADMIN\Desktop\5 летка\Приложение к заявке\ЗАЯВКА 2025\Залари\Фото\Победы 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980727"/>
            <a:ext cx="3568111" cy="4752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5909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>
            <a:normAutofit fontScale="90000"/>
          </a:bodyPr>
          <a:lstStyle/>
          <a:p>
            <a:pPr marL="285750" indent="-285750"/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Ремонт автомобильной дороги общего пользования местного  значения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ул.Матросова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от пересечения улиц Куйбышева и Матросова до пересечения улиц Матросова и Молодёжной в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р.п.Залари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4 633 680,48 руб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Romanov.ZALADMIN\Desktop\5 летка\Приложение к заявке\ЗАЯВКА 2025\Залари\Фото\Матросова 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00808"/>
            <a:ext cx="3693237" cy="4919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Romanov.ZALADMIN\Desktop\photo_2026-02-25_15-00-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636912"/>
            <a:ext cx="4536504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559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114384"/>
          </a:xfrm>
        </p:spPr>
        <p:txBody>
          <a:bodyPr>
            <a:normAutofit fontScale="90000"/>
          </a:bodyPr>
          <a:lstStyle/>
          <a:p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Ремонт автомобильной дороги общего пользования местного  значения ул. Юбилейная от пересечения ул. Комсомольская до ул.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Юилейная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д.28 в с.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Бажир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- 5 150 439,59 руб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.;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122" name="Picture 2" descr="C:\Users\Romanov.ZALADMIN\Desktop\5 летка\Приложение к заявке\ЗАЯВКА 2025\Бажир\Фото\Бажир 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492896"/>
            <a:ext cx="4800533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Romanov.ZALADMIN\Desktop\photo_2026-02-25_15-12-4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214945"/>
            <a:ext cx="3591899" cy="4487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27851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042376"/>
          </a:xfrm>
        </p:spPr>
        <p:txBody>
          <a:bodyPr>
            <a:normAutofit fontScale="90000"/>
          </a:bodyPr>
          <a:lstStyle/>
          <a:p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Ремонт автомобильной дороги общего пользования местного  значения ул. Лесная от пересечения с а/д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Сорты-Мойган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Бабагай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Дмитриевка до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Фельдщерско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акушерского пункта в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с.Мойган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3 513 68,41 руб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endParaRPr lang="ru-RU" sz="2200" dirty="0"/>
          </a:p>
        </p:txBody>
      </p:sp>
      <p:pic>
        <p:nvPicPr>
          <p:cNvPr id="6148" name="Picture 4" descr="C:\Users\Romanov.ZALADMIN\Desktop\5 летка\Приложение к заявке\ЗАЯВКА 2025\Мойган\Фото\Мойган 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916832"/>
            <a:ext cx="3600400" cy="4800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22380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656184"/>
          </a:xfrm>
        </p:spPr>
        <p:txBody>
          <a:bodyPr>
            <a:normAutofit fontScale="90000"/>
          </a:bodyPr>
          <a:lstStyle/>
          <a:p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Ремонт автомобильной дорог общего пользования местного  значения: 1-й участок: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пер.Солнечный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от пересечения улиц Трактовой  и Октябрьской до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пер.Солнечный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(0,1 км); 2-й участок: ул. Трактовая от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пер.Солнечный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д.3 до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ул.Трактовая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д.1 (0,3 км) в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с.Ханжиново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6 709 707,26 руб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endParaRPr lang="ru-RU" sz="2200" dirty="0"/>
          </a:p>
        </p:txBody>
      </p:sp>
      <p:pic>
        <p:nvPicPr>
          <p:cNvPr id="8194" name="Picture 2" descr="C:\Users\Romanov.ZALADMIN\Desktop\photo_2026-02-25_14-40-1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420888"/>
            <a:ext cx="4536504" cy="3595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Romanov.ZALADMIN\Desktop\photo_2026-02-26_08-08-2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060848"/>
            <a:ext cx="2907396" cy="4657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36885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338328"/>
            <a:ext cx="8784976" cy="1252728"/>
          </a:xfrm>
        </p:spPr>
        <p:txBody>
          <a:bodyPr>
            <a:normAutofit fontScale="90000"/>
          </a:bodyPr>
          <a:lstStyle/>
          <a:p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Ремонт автомобильной дороги общего пользования местного  значения ул.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Хотхорская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от пересечения с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ул.Головинская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до пересечения с а/д Подъезд к кладбищу в с. Владимир – 6 257 102,68 руб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200" dirty="0">
              <a:solidFill>
                <a:schemeClr val="tx1"/>
              </a:solidFill>
            </a:endParaRPr>
          </a:p>
        </p:txBody>
      </p:sp>
      <p:pic>
        <p:nvPicPr>
          <p:cNvPr id="7170" name="Picture 2" descr="C:\Users\Romanov.ZALADMIN\Desktop\5 летка\Приложение к заявке\ЗАЯВКА 2025\Владимир\photo_2_2025-07-23_08-48-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916832"/>
            <a:ext cx="5544616" cy="4520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5291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114384"/>
          </a:xfrm>
        </p:spPr>
        <p:txBody>
          <a:bodyPr>
            <a:normAutofit fontScale="90000"/>
          </a:bodyPr>
          <a:lstStyle/>
          <a:p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Ремонт автомобильной дорог общего пользования местного  значения: 1-й участок: пер. Молодежный от пересечения с ул. Юбилейная до поворота на ул. Степная (0,205 м), 2-й участок: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пер.Советский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всем протяжении (0,439 км) в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с.Веренка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3 280 938,46 руб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200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132856"/>
            <a:ext cx="5760640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2514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Ремонт автомобильной дороги общего пользования местного  значения 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ул.Совхозная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участке от ул. Совхозная до ул. Рокоссовского в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р.п.Залари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8 457 438,00 руб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200" dirty="0">
              <a:solidFill>
                <a:schemeClr val="tx1"/>
              </a:solidFill>
            </a:endParaRPr>
          </a:p>
        </p:txBody>
      </p:sp>
      <p:pic>
        <p:nvPicPr>
          <p:cNvPr id="9218" name="Picture 2" descr="C:\Users\Romanov.ZALADMIN\Desktop\photo_2026-02-25_14-57-1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772816"/>
            <a:ext cx="6048672" cy="4927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20209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3638" y="476672"/>
            <a:ext cx="8334672" cy="506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b="1" dirty="0"/>
              <a:t>Информация     </a:t>
            </a:r>
          </a:p>
          <a:p>
            <a:pPr algn="ctr"/>
            <a:r>
              <a:rPr lang="ru-RU" sz="1700" b="1" dirty="0"/>
              <a:t>    об организации пассажирских перевозок на территории</a:t>
            </a:r>
          </a:p>
          <a:p>
            <a:pPr algn="ctr"/>
            <a:r>
              <a:rPr lang="ru-RU" sz="1700" b="1" dirty="0"/>
              <a:t>  </a:t>
            </a:r>
            <a:r>
              <a:rPr lang="ru-RU" sz="1700" b="1" dirty="0" smtClean="0"/>
              <a:t> </a:t>
            </a:r>
            <a:r>
              <a:rPr lang="ru-RU" sz="1700" b="1" dirty="0"/>
              <a:t>МО Заларинский район.</a:t>
            </a:r>
          </a:p>
          <a:p>
            <a:r>
              <a:rPr lang="ru-RU" sz="1700" dirty="0"/>
              <a:t> </a:t>
            </a:r>
          </a:p>
          <a:p>
            <a:pPr algn="just"/>
            <a:r>
              <a:rPr lang="ru-RU" sz="1700" dirty="0"/>
              <a:t> </a:t>
            </a:r>
            <a:r>
              <a:rPr lang="ru-RU" sz="1700" dirty="0" smtClean="0"/>
              <a:t>      Разработка и </a:t>
            </a:r>
            <a:r>
              <a:rPr lang="ru-RU" sz="1700" dirty="0"/>
              <a:t>утверждение маршрутной сети производится на основе комплексного обследования пассажиропотоков, а также силами перевозчиков на отдельно взятых и вновь открывающихся маршрутах. Всего </a:t>
            </a:r>
            <a:r>
              <a:rPr lang="ru-RU" sz="1700" dirty="0" smtClean="0"/>
              <a:t>открыто-11  </a:t>
            </a:r>
            <a:r>
              <a:rPr lang="ru-RU" sz="1700" dirty="0"/>
              <a:t>маршрутов.  Согласованы все паспорта маршрутов. </a:t>
            </a:r>
            <a:r>
              <a:rPr lang="ru-RU" sz="1700" dirty="0" smtClean="0"/>
              <a:t>В течении 2025 года действовало: городских - 2 </a:t>
            </a:r>
            <a:r>
              <a:rPr lang="ru-RU" sz="1700" dirty="0"/>
              <a:t>маршрута, пригородных- </a:t>
            </a:r>
            <a:r>
              <a:rPr lang="ru-RU" sz="1700" dirty="0" smtClean="0"/>
              <a:t>6 </a:t>
            </a:r>
            <a:r>
              <a:rPr lang="ru-RU" sz="1700" dirty="0"/>
              <a:t>маршрутов, </a:t>
            </a:r>
            <a:r>
              <a:rPr lang="ru-RU" sz="1700" dirty="0" smtClean="0"/>
              <a:t>4 </a:t>
            </a:r>
            <a:r>
              <a:rPr lang="ru-RU" sz="1700" dirty="0"/>
              <a:t>междугородних</a:t>
            </a:r>
          </a:p>
          <a:p>
            <a:pPr marL="285750" indent="-285750" algn="just">
              <a:buFontTx/>
              <a:buChar char="-"/>
            </a:pPr>
            <a:r>
              <a:rPr lang="ru-RU" sz="1700" dirty="0" smtClean="0"/>
              <a:t>ИП   </a:t>
            </a:r>
            <a:r>
              <a:rPr lang="ru-RU" sz="1700" dirty="0"/>
              <a:t>«Ежов» </a:t>
            </a:r>
            <a:r>
              <a:rPr lang="ru-RU" sz="1700" dirty="0" smtClean="0"/>
              <a:t>(4 маршрутов):  </a:t>
            </a:r>
            <a:r>
              <a:rPr lang="ru-RU" sz="1700" dirty="0" err="1" smtClean="0"/>
              <a:t>Тагна</a:t>
            </a:r>
            <a:r>
              <a:rPr lang="ru-RU" sz="1700" dirty="0" smtClean="0"/>
              <a:t> - </a:t>
            </a:r>
            <a:r>
              <a:rPr lang="ru-RU" sz="1700" dirty="0" err="1" smtClean="0"/>
              <a:t>Залари</a:t>
            </a:r>
            <a:r>
              <a:rPr lang="ru-RU" sz="1700" dirty="0" smtClean="0"/>
              <a:t>; Дмитриевка </a:t>
            </a:r>
            <a:r>
              <a:rPr lang="ru-RU" sz="1700" dirty="0"/>
              <a:t>– </a:t>
            </a:r>
            <a:r>
              <a:rPr lang="ru-RU" sz="1700" dirty="0" smtClean="0"/>
              <a:t>Залари;  № </a:t>
            </a:r>
            <a:r>
              <a:rPr lang="ru-RU" sz="1700" dirty="0"/>
              <a:t>3 по </a:t>
            </a:r>
            <a:r>
              <a:rPr lang="ru-RU" sz="1700" dirty="0" err="1" smtClean="0"/>
              <a:t>Заларям</a:t>
            </a:r>
            <a:r>
              <a:rPr lang="ru-RU" sz="1700" dirty="0" smtClean="0"/>
              <a:t>; </a:t>
            </a:r>
            <a:r>
              <a:rPr lang="ru-RU" sz="1700" dirty="0" err="1" smtClean="0"/>
              <a:t>Жизневка</a:t>
            </a:r>
            <a:r>
              <a:rPr lang="ru-RU" sz="1700" dirty="0" smtClean="0"/>
              <a:t> – </a:t>
            </a:r>
            <a:r>
              <a:rPr lang="ru-RU" sz="1700" dirty="0" err="1" smtClean="0"/>
              <a:t>Залари</a:t>
            </a:r>
            <a:r>
              <a:rPr lang="ru-RU" sz="1700" dirty="0"/>
              <a:t>;</a:t>
            </a:r>
            <a:endParaRPr lang="ru-RU" sz="1700" dirty="0" smtClean="0"/>
          </a:p>
          <a:p>
            <a:pPr marL="285750" indent="-285750" algn="just">
              <a:buFontTx/>
              <a:buChar char="-"/>
            </a:pPr>
            <a:r>
              <a:rPr lang="ru-RU" sz="1700" dirty="0" smtClean="0"/>
              <a:t>ИП </a:t>
            </a:r>
            <a:r>
              <a:rPr lang="ru-RU" sz="1700" dirty="0" err="1"/>
              <a:t>Барушко</a:t>
            </a:r>
            <a:r>
              <a:rPr lang="ru-RU" sz="1700" dirty="0"/>
              <a:t> И.Б. </a:t>
            </a:r>
            <a:r>
              <a:rPr lang="ru-RU" sz="1700" dirty="0" smtClean="0"/>
              <a:t>(1 маршрут): № </a:t>
            </a:r>
            <a:r>
              <a:rPr lang="ru-RU" sz="1700" dirty="0"/>
              <a:t>2 по </a:t>
            </a:r>
            <a:r>
              <a:rPr lang="ru-RU" sz="1700" dirty="0" err="1" smtClean="0"/>
              <a:t>Заларям</a:t>
            </a:r>
            <a:r>
              <a:rPr lang="ru-RU" sz="1700" dirty="0" smtClean="0"/>
              <a:t>; </a:t>
            </a:r>
          </a:p>
          <a:p>
            <a:pPr marL="285750" indent="-285750" algn="just">
              <a:buFontTx/>
              <a:buChar char="-"/>
            </a:pPr>
            <a:r>
              <a:rPr lang="ru-RU" sz="1700" dirty="0" smtClean="0"/>
              <a:t>ИП   </a:t>
            </a:r>
            <a:r>
              <a:rPr lang="ru-RU" sz="1700" dirty="0"/>
              <a:t>«Аверина» </a:t>
            </a:r>
            <a:r>
              <a:rPr lang="ru-RU" sz="1700" dirty="0" smtClean="0"/>
              <a:t>(2 маршрута): Николаевка </a:t>
            </a:r>
            <a:r>
              <a:rPr lang="ru-RU" sz="1700" dirty="0"/>
              <a:t>–Залари, </a:t>
            </a:r>
            <a:r>
              <a:rPr lang="ru-RU" sz="1700" dirty="0" err="1"/>
              <a:t>Веренка</a:t>
            </a:r>
            <a:r>
              <a:rPr lang="ru-RU" sz="1700" dirty="0"/>
              <a:t> –</a:t>
            </a:r>
            <a:r>
              <a:rPr lang="ru-RU" sz="1700" dirty="0" smtClean="0"/>
              <a:t>Залари; </a:t>
            </a:r>
          </a:p>
          <a:p>
            <a:pPr marL="285750" indent="-285750" algn="just">
              <a:buFontTx/>
              <a:buChar char="-"/>
            </a:pPr>
            <a:r>
              <a:rPr lang="ru-RU" sz="1700" dirty="0" smtClean="0"/>
              <a:t>МАУ «Культура-Сервис» (1 маршрут): </a:t>
            </a:r>
            <a:r>
              <a:rPr lang="ru-RU" sz="1700" dirty="0" err="1" smtClean="0"/>
              <a:t>Ремезовский</a:t>
            </a:r>
            <a:r>
              <a:rPr lang="ru-RU" sz="1700" dirty="0" smtClean="0"/>
              <a:t> – </a:t>
            </a:r>
            <a:r>
              <a:rPr lang="ru-RU" sz="1700" dirty="0" err="1" smtClean="0"/>
              <a:t>Залари</a:t>
            </a:r>
            <a:r>
              <a:rPr lang="ru-RU" sz="1700" dirty="0" smtClean="0"/>
              <a:t>;</a:t>
            </a:r>
          </a:p>
          <a:p>
            <a:pPr marL="285750" indent="-285750" algn="just">
              <a:buFontTx/>
              <a:buChar char="-"/>
            </a:pPr>
            <a:r>
              <a:rPr lang="ru-RU" sz="1700" dirty="0" err="1" smtClean="0"/>
              <a:t>АвтокКолонна</a:t>
            </a:r>
            <a:r>
              <a:rPr lang="ru-RU" sz="1700" dirty="0" smtClean="0"/>
              <a:t> </a:t>
            </a:r>
            <a:r>
              <a:rPr lang="ru-RU" sz="1700" dirty="0"/>
              <a:t>1880 </a:t>
            </a:r>
            <a:r>
              <a:rPr lang="ru-RU" sz="1700" dirty="0" smtClean="0"/>
              <a:t>(1 маршрут): </a:t>
            </a:r>
            <a:r>
              <a:rPr lang="ru-RU" sz="1700" dirty="0" err="1" smtClean="0"/>
              <a:t>Залари</a:t>
            </a:r>
            <a:r>
              <a:rPr lang="ru-RU" sz="1700" dirty="0" smtClean="0"/>
              <a:t>-Иркутск;.</a:t>
            </a:r>
          </a:p>
          <a:p>
            <a:pPr algn="just"/>
            <a:r>
              <a:rPr lang="ru-RU" sz="1700" dirty="0" smtClean="0"/>
              <a:t>      В 2025 году велась работа по открытию маршрута «Хор-</a:t>
            </a:r>
            <a:r>
              <a:rPr lang="ru-RU" sz="1700" dirty="0" err="1" smtClean="0"/>
              <a:t>Тагна</a:t>
            </a:r>
            <a:r>
              <a:rPr lang="ru-RU" sz="1700" dirty="0" smtClean="0"/>
              <a:t> - Иркутск»  ИП Самохвалов, а так же по программе поддержка малого бизнеса был приобретен автомобиль для осуществления перевозок пассажиров.</a:t>
            </a:r>
          </a:p>
          <a:p>
            <a:pPr algn="just"/>
            <a:r>
              <a:rPr lang="ru-RU" sz="1700" dirty="0">
                <a:solidFill>
                  <a:schemeClr val="tx2"/>
                </a:solidFill>
              </a:rPr>
              <a:t>	</a:t>
            </a:r>
            <a:endParaRPr lang="ru-RU" sz="1700" dirty="0"/>
          </a:p>
        </p:txBody>
      </p:sp>
    </p:spTree>
    <p:extLst>
      <p:ext uri="{BB962C8B-B14F-4D97-AF65-F5344CB8AC3E}">
        <p14:creationId xmlns:p14="http://schemas.microsoft.com/office/powerpoint/2010/main" val="2577115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971600" y="1772816"/>
            <a:ext cx="7408333" cy="4176464"/>
          </a:xfrm>
        </p:spPr>
        <p:txBody>
          <a:bodyPr>
            <a:normAutofit lnSpcReduction="10000"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Завершение реконструкции СОШ 2 п. Залари;</a:t>
            </a:r>
          </a:p>
          <a:p>
            <a:r>
              <a:rPr lang="ru-RU" sz="1600" dirty="0">
                <a:solidFill>
                  <a:schemeClr val="tx1"/>
                </a:solidFill>
              </a:rPr>
              <a:t>Завершение </a:t>
            </a:r>
            <a:r>
              <a:rPr lang="ru-RU" sz="1600" dirty="0" smtClean="0">
                <a:solidFill>
                  <a:schemeClr val="tx1"/>
                </a:solidFill>
              </a:rPr>
              <a:t> строительство детского сада на 90 мест в п. Залари;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Строительство тепловых сетей до </a:t>
            </a:r>
            <a:r>
              <a:rPr lang="ru-RU" sz="1600" dirty="0">
                <a:solidFill>
                  <a:schemeClr val="tx1"/>
                </a:solidFill>
              </a:rPr>
              <a:t>детского сада на 90 мест в п. Залари</a:t>
            </a:r>
            <a:r>
              <a:rPr lang="ru-RU" sz="1600" dirty="0" smtClean="0">
                <a:solidFill>
                  <a:schemeClr val="tx1"/>
                </a:solidFill>
              </a:rPr>
              <a:t>;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Осуществление переноса водопровода  со строительной площадки </a:t>
            </a:r>
            <a:r>
              <a:rPr lang="ru-RU" sz="1600" dirty="0">
                <a:solidFill>
                  <a:schemeClr val="tx1"/>
                </a:solidFill>
              </a:rPr>
              <a:t>детского сада на 90 мест в п. Залари;</a:t>
            </a:r>
            <a:endParaRPr lang="ru-RU" sz="1600" dirty="0" smtClean="0">
              <a:solidFill>
                <a:schemeClr val="tx1"/>
              </a:solidFill>
            </a:endParaRPr>
          </a:p>
          <a:p>
            <a:r>
              <a:rPr lang="ru-RU" sz="1600" dirty="0" smtClean="0">
                <a:solidFill>
                  <a:schemeClr val="tx1"/>
                </a:solidFill>
              </a:rPr>
              <a:t>Строительство 31-го дома по программе социального найма;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Совместно с проектировщиками работа по внесению изменений в проектную документацию.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Подготовка документов по градостроительной деятельности;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Проведение межведомственных комиссий по признанию домов пригодными (непригодными) к проживанию (подготовка актов и заключений, внесение сведений в АИС ФРТ);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Внесение данных в ГИС ОГД;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Проведение комиссий по предоставлению земельных участков и выдаче разрешений на строительство (реконструкцию) объектов, по вводу объектов в эксплуатацию.</a:t>
            </a:r>
            <a:endParaRPr lang="ru-RU" dirty="0">
              <a:solidFill>
                <a:schemeClr val="tx1"/>
              </a:solidFill>
            </a:endParaRPr>
          </a:p>
          <a:p>
            <a:endParaRPr lang="ru-RU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работы отдела на 2026 год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196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2708920"/>
            <a:ext cx="8229600" cy="1252728"/>
          </a:xfrm>
        </p:spPr>
        <p:txBody>
          <a:bodyPr/>
          <a:lstStyle/>
          <a:p>
            <a:r>
              <a:rPr lang="ru-RU" dirty="0" smtClean="0">
                <a:solidFill>
                  <a:schemeClr val="tx2"/>
                </a:solidFill>
              </a:rPr>
              <a:t>Спасибо за внимание!</a:t>
            </a:r>
            <a:endParaRPr lang="ru-RU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00855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17609</TotalTime>
  <Words>1201</Words>
  <Application>Microsoft Office PowerPoint</Application>
  <PresentationFormat>Экран (4:3)</PresentationFormat>
  <Paragraphs>125</Paragraphs>
  <Slides>27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Волна</vt:lpstr>
      <vt:lpstr>               ОТЧЕТ  ОТДЕЛА ПО СТРОИТЕЛЬСТВУ, АРХИТЕКТУРЕ И ДОРОЖНОМУ ХОЗЯЙСТВУ АДМИНИСТРАЦИИ МО «ЗАЛАРИНСКИЙ РАЙОН» ЗА 2025 г. </vt:lpstr>
      <vt:lpstr>Презентация PowerPoint</vt:lpstr>
      <vt:lpstr>Работа по рассмотрению заявлений от граждан и работа с входящей документацией</vt:lpstr>
      <vt:lpstr>Аварийный фонд на территории  МО «Заларинский район»</vt:lpstr>
      <vt:lpstr>Презентация PowerPoint</vt:lpstr>
      <vt:lpstr>Презентация PowerPoint</vt:lpstr>
      <vt:lpstr>Презентация PowerPoint</vt:lpstr>
      <vt:lpstr>Разработка проектно-сметной документации</vt:lpstr>
      <vt:lpstr>Архитектурная и градостроительная деятельность</vt:lpstr>
      <vt:lpstr>Презентация PowerPoint</vt:lpstr>
      <vt:lpstr>Презентация PowerPoint</vt:lpstr>
      <vt:lpstr>Сметная документация  </vt:lpstr>
      <vt:lpstr>Дорожная деятельность</vt:lpstr>
      <vt:lpstr>Презентация PowerPoint</vt:lpstr>
      <vt:lpstr>Презентация PowerPoint</vt:lpstr>
      <vt:lpstr>Устройство тротуаров на автомобильных дорогах общего пользования местного  значения ул. Победы от пересечения с ул. Карла Маркса до авидук в р.п.Залари – стоимость реализации объекта – 5 118 000,00 руб.</vt:lpstr>
      <vt:lpstr>Ремонт автомобильных дороги общего пользования местного значения ул.Победы 1-й участок от пересечения с ул.Карла Маркса до поворота на ул. 2-я Советская, 2-й участок от поворота на ул.Луначарского до пересечения с ул. Красина в р.п.Залари – стоимость реализации объекта – 12 553 880,30 руб.</vt:lpstr>
      <vt:lpstr>Ремонт автомобильной дороги общего пользования местного  значения ул.Матросова от пересечения улиц Куйбышева и Матросова до пересечения улиц Матросова и Молодёжной в р.п.Залари – 4 633 680,48 руб.</vt:lpstr>
      <vt:lpstr>Ремонт автомобильной дороги общего пользования местного  значения ул. Юбилейная от пересечения ул. Комсомольская до ул. Юилейная д.28 в с. Бажир  - 5 150 439,59 руб.;</vt:lpstr>
      <vt:lpstr>Ремонт автомобильной дороги общего пользования местного  значения ул. Лесная от пересечения с а/д Сорты-Мойган - Бабагай - Дмитриевка до Фельдщерско акушерского пункта в с.Мойган – 3 513 68,41 руб. </vt:lpstr>
      <vt:lpstr>Ремонт автомобильной дорог общего пользования местного  значения: 1-й участок: пер.Солнечный от пересечения улиц Трактовой  и Октябрьской до пер.Солнечный (0,1 км); 2-й участок: ул. Трактовая от пер.Солнечный д.3 до ул.Трактовая д.1 (0,3 км) в с.Ханжиново – 6 709 707,26 руб. </vt:lpstr>
      <vt:lpstr>Ремонт автомобильной дороги общего пользования местного  значения ул. Хотхорская от пересечения с ул.Головинская до пересечения с а/д Подъезд к кладбищу в с. Владимир – 6 257 102,68 руб.</vt:lpstr>
      <vt:lpstr>Ремонт автомобильной дорог общего пользования местного  значения: 1-й участок: пер. Молодежный от пересечения с ул. Юбилейная до поворота на ул. Степная (0,205 м), 2-й участок: пер.Советский на всем протяжении (0,439 км) в с.Веренка – 3 280 938,46 руб.</vt:lpstr>
      <vt:lpstr>Ремонт автомобильной дороги общего пользования местного  значения  ул.Совхозная на участке от ул. Совхозная до ул. Рокоссовского в р.п.Залари – 8 457 438,00 руб.</vt:lpstr>
      <vt:lpstr>Презентация PowerPoint</vt:lpstr>
      <vt:lpstr>План работы отдела на 2026 год</vt:lpstr>
      <vt:lpstr>Спасибо за внимание!</vt:lpstr>
    </vt:vector>
  </TitlesOfParts>
  <Company>Администрация МО "Заларинский район"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 КОМИТЕТА ПО СТРОИТЕЛЬСТВУ, ДОРОЖНОМУ И ЖИЛИЩНО-КОММУНАЛЬНОМУ ХОЗЯЙСТВУ МО «ЗАЛАРИНСКИЙ РАЙОН» ЗА 2013г.</dc:title>
  <dc:creator>User</dc:creator>
  <cp:lastModifiedBy>Роман Игоревич Романов</cp:lastModifiedBy>
  <cp:revision>600</cp:revision>
  <cp:lastPrinted>2021-02-04T00:06:52Z</cp:lastPrinted>
  <dcterms:created xsi:type="dcterms:W3CDTF">2014-02-19T09:22:31Z</dcterms:created>
  <dcterms:modified xsi:type="dcterms:W3CDTF">2026-02-26T00:23:18Z</dcterms:modified>
</cp:coreProperties>
</file>