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864" r:id="rId2"/>
    <p:sldId id="809" r:id="rId3"/>
    <p:sldId id="835" r:id="rId4"/>
    <p:sldId id="836" r:id="rId5"/>
    <p:sldId id="810" r:id="rId6"/>
    <p:sldId id="641" r:id="rId7"/>
    <p:sldId id="789" r:id="rId8"/>
    <p:sldId id="790" r:id="rId9"/>
    <p:sldId id="811" r:id="rId10"/>
    <p:sldId id="837" r:id="rId11"/>
    <p:sldId id="793" r:id="rId12"/>
    <p:sldId id="796" r:id="rId13"/>
    <p:sldId id="797" r:id="rId14"/>
    <p:sldId id="805" r:id="rId15"/>
    <p:sldId id="812" r:id="rId16"/>
    <p:sldId id="813" r:id="rId17"/>
    <p:sldId id="799" r:id="rId18"/>
    <p:sldId id="802" r:id="rId19"/>
    <p:sldId id="838" r:id="rId20"/>
    <p:sldId id="804" r:id="rId21"/>
    <p:sldId id="814" r:id="rId22"/>
    <p:sldId id="766" r:id="rId23"/>
    <p:sldId id="278" r:id="rId24"/>
    <p:sldId id="280" r:id="rId25"/>
    <p:sldId id="281" r:id="rId26"/>
    <p:sldId id="330" r:id="rId27"/>
    <p:sldId id="331" r:id="rId28"/>
    <p:sldId id="795" r:id="rId29"/>
    <p:sldId id="808" r:id="rId30"/>
    <p:sldId id="839" r:id="rId31"/>
    <p:sldId id="840" r:id="rId32"/>
    <p:sldId id="674" r:id="rId33"/>
    <p:sldId id="783" r:id="rId34"/>
    <p:sldId id="678" r:id="rId35"/>
    <p:sldId id="679" r:id="rId36"/>
    <p:sldId id="677" r:id="rId37"/>
    <p:sldId id="815" r:id="rId38"/>
    <p:sldId id="841" r:id="rId39"/>
    <p:sldId id="770" r:id="rId40"/>
    <p:sldId id="680" r:id="rId41"/>
    <p:sldId id="818" r:id="rId42"/>
    <p:sldId id="359" r:id="rId43"/>
    <p:sldId id="545" r:id="rId44"/>
    <p:sldId id="842" r:id="rId45"/>
    <p:sldId id="684" r:id="rId46"/>
    <p:sldId id="828" r:id="rId47"/>
    <p:sldId id="829" r:id="rId48"/>
    <p:sldId id="360" r:id="rId49"/>
    <p:sldId id="609" r:id="rId50"/>
    <p:sldId id="685" r:id="rId51"/>
    <p:sldId id="777" r:id="rId52"/>
    <p:sldId id="778" r:id="rId53"/>
    <p:sldId id="779" r:id="rId54"/>
    <p:sldId id="780" r:id="rId55"/>
    <p:sldId id="781" r:id="rId56"/>
    <p:sldId id="447" r:id="rId57"/>
    <p:sldId id="616" r:id="rId58"/>
    <p:sldId id="821" r:id="rId59"/>
    <p:sldId id="820" r:id="rId60"/>
    <p:sldId id="822" r:id="rId61"/>
    <p:sldId id="823" r:id="rId62"/>
    <p:sldId id="824" r:id="rId63"/>
    <p:sldId id="700" r:id="rId64"/>
    <p:sldId id="705" r:id="rId65"/>
    <p:sldId id="843" r:id="rId66"/>
    <p:sldId id="844" r:id="rId67"/>
    <p:sldId id="708" r:id="rId68"/>
    <p:sldId id="845" r:id="rId69"/>
    <p:sldId id="846" r:id="rId70"/>
    <p:sldId id="847" r:id="rId71"/>
    <p:sldId id="848" r:id="rId72"/>
    <p:sldId id="849" r:id="rId73"/>
    <p:sldId id="850" r:id="rId74"/>
    <p:sldId id="851" r:id="rId75"/>
    <p:sldId id="863" r:id="rId76"/>
    <p:sldId id="852" r:id="rId77"/>
    <p:sldId id="853" r:id="rId78"/>
    <p:sldId id="855" r:id="rId79"/>
    <p:sldId id="856" r:id="rId80"/>
    <p:sldId id="857" r:id="rId81"/>
    <p:sldId id="858" r:id="rId82"/>
    <p:sldId id="859" r:id="rId83"/>
    <p:sldId id="860" r:id="rId84"/>
    <p:sldId id="861" r:id="rId85"/>
    <p:sldId id="862" r:id="rId86"/>
    <p:sldId id="626" r:id="rId87"/>
    <p:sldId id="633" r:id="rId88"/>
    <p:sldId id="429" r:id="rId89"/>
    <p:sldId id="449" r:id="rId90"/>
    <p:sldId id="640" r:id="rId91"/>
    <p:sldId id="627" r:id="rId92"/>
    <p:sldId id="830" r:id="rId93"/>
    <p:sldId id="865" r:id="rId94"/>
    <p:sldId id="866" r:id="rId95"/>
    <p:sldId id="867" r:id="rId96"/>
    <p:sldId id="868" r:id="rId97"/>
    <p:sldId id="869" r:id="rId98"/>
    <p:sldId id="870" r:id="rId99"/>
    <p:sldId id="300" r:id="rId10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D3EEB8"/>
    <a:srgbClr val="F7FCF2"/>
    <a:srgbClr val="FF66FF"/>
    <a:srgbClr val="66FF66"/>
    <a:srgbClr val="42C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3250" autoAdjust="0"/>
  </p:normalViewPr>
  <p:slideViewPr>
    <p:cSldViewPr>
      <p:cViewPr>
        <p:scale>
          <a:sx n="110" d="100"/>
          <a:sy n="110" d="100"/>
        </p:scale>
        <p:origin x="-662" y="110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5.2811824712169116E-2"/>
                  <c:y val="-0.258745773039106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4412762946259222E-2"/>
                  <c:y val="-0.40149293307688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3307950768232962E-4"/>
                  <c:y val="-9.3830286218197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7582911208063965E-2"/>
                  <c:y val="-0.1039027347655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Лист1!$J$14:$J$17</c:f>
              <c:strCache>
                <c:ptCount val="4"/>
                <c:pt idx="0">
                  <c:v>дошкольные образовательные учреждения</c:v>
                </c:pt>
                <c:pt idx="1">
                  <c:v>общеобразовательные учреждения</c:v>
                </c:pt>
                <c:pt idx="2">
                  <c:v>организации дополнительного образования</c:v>
                </c:pt>
                <c:pt idx="3">
                  <c:v>оздоровительный лагерь</c:v>
                </c:pt>
              </c:strCache>
            </c:strRef>
          </c:cat>
          <c:val>
            <c:numRef>
              <c:f>Лист1!$K$14:$K$17</c:f>
              <c:numCache>
                <c:formatCode>General</c:formatCode>
                <c:ptCount val="4"/>
                <c:pt idx="0">
                  <c:v>19</c:v>
                </c:pt>
                <c:pt idx="1">
                  <c:v>21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600" b="1" i="0" baseline="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1148007733024448"/>
          <c:y val="7.3492632472097572E-2"/>
          <c:w val="0.44138123071193663"/>
          <c:h val="0.76619396774498061"/>
        </c:manualLayout>
      </c:layout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4160909342336941E-2"/>
                  <c:y val="-1.3779868588518296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19%, 28 чел.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19241353748737E-2"/>
                  <c:y val="-0.1400634147963798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81%, 120 чел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61111111111111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Лист1!$G$9:$G$11</c:f>
              <c:strCache>
                <c:ptCount val="2"/>
                <c:pt idx="0">
                  <c:v>высшее образование</c:v>
                </c:pt>
                <c:pt idx="1">
                  <c:v>средне специальное</c:v>
                </c:pt>
              </c:strCache>
            </c:strRef>
          </c:cat>
          <c:val>
            <c:numRef>
              <c:f>Лист1!$H$9:$H$11</c:f>
              <c:numCache>
                <c:formatCode>General</c:formatCode>
                <c:ptCount val="3"/>
                <c:pt idx="0">
                  <c:v>34</c:v>
                </c:pt>
                <c:pt idx="1">
                  <c:v>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255552"/>
        <c:axId val="66320576"/>
        <c:axId val="0"/>
      </c:bar3DChart>
      <c:catAx>
        <c:axId val="1112555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6320576"/>
        <c:crosses val="autoZero"/>
        <c:auto val="1"/>
        <c:lblAlgn val="ctr"/>
        <c:lblOffset val="100"/>
        <c:noMultiLvlLbl val="0"/>
      </c:catAx>
      <c:valAx>
        <c:axId val="663205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11255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Аттестация педагогов: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8.3333333333333332E-3"/>
                  <c:y val="-6.944444444444453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 (7%)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66666666666666E-2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3 </a:t>
                    </a:r>
                    <a:r>
                      <a:rPr lang="ru-RU" dirty="0"/>
                      <a:t>(</a:t>
                    </a:r>
                    <a:r>
                      <a:rPr lang="ru-RU" dirty="0" smtClean="0"/>
                      <a:t>43%)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Лист1!$S$6:$S$7</c:f>
              <c:strCache>
                <c:ptCount val="2"/>
                <c:pt idx="0">
                  <c:v>высшая категория</c:v>
                </c:pt>
                <c:pt idx="1">
                  <c:v>первая категория</c:v>
                </c:pt>
              </c:strCache>
            </c:strRef>
          </c:cat>
          <c:val>
            <c:numRef>
              <c:f>Лист1!$T$6:$T$7</c:f>
              <c:numCache>
                <c:formatCode>General</c:formatCode>
                <c:ptCount val="2"/>
                <c:pt idx="0">
                  <c:v>5</c:v>
                </c:pt>
                <c:pt idx="1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575552"/>
        <c:axId val="111157248"/>
        <c:axId val="0"/>
      </c:bar3DChart>
      <c:catAx>
        <c:axId val="111575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1157248"/>
        <c:crosses val="autoZero"/>
        <c:auto val="1"/>
        <c:lblAlgn val="ctr"/>
        <c:lblOffset val="100"/>
        <c:noMultiLvlLbl val="0"/>
      </c:catAx>
      <c:valAx>
        <c:axId val="1111572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1575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Возраст педагогов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7777777777777779E-3"/>
                  <c:y val="-6.9444444444444489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39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779E-3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555555555554534E-3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PowerPoint]Лист1'!$J$7:$J$9</c:f>
              <c:strCache>
                <c:ptCount val="3"/>
                <c:pt idx="0">
                  <c:v>до 35 лет</c:v>
                </c:pt>
                <c:pt idx="1">
                  <c:v>от 35 до 50 лет</c:v>
                </c:pt>
                <c:pt idx="2">
                  <c:v>от 50 и более</c:v>
                </c:pt>
              </c:strCache>
            </c:strRef>
          </c:cat>
          <c:val>
            <c:numRef>
              <c:f>'[Диаграмма в Microsoft PowerPoint]Лист1'!$K$7:$K$9</c:f>
              <c:numCache>
                <c:formatCode>General</c:formatCode>
                <c:ptCount val="3"/>
                <c:pt idx="0">
                  <c:v>39</c:v>
                </c:pt>
                <c:pt idx="1">
                  <c:v>68</c:v>
                </c:pt>
                <c:pt idx="2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562240"/>
        <c:axId val="111158976"/>
        <c:axId val="0"/>
      </c:bar3DChart>
      <c:catAx>
        <c:axId val="1115622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1158976"/>
        <c:crosses val="autoZero"/>
        <c:auto val="1"/>
        <c:lblAlgn val="ctr"/>
        <c:lblOffset val="100"/>
        <c:noMultiLvlLbl val="0"/>
      </c:catAx>
      <c:valAx>
        <c:axId val="1111589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1562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5.7749237302050019E-2"/>
                  <c:y val="7.8971324910830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3844961179338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301215302527841"/>
                  <c:y val="5.26475499405541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Лист1!$F$11:$F$13</c:f>
              <c:strCache>
                <c:ptCount val="3"/>
                <c:pt idx="0">
                  <c:v>2022 - 2023</c:v>
                </c:pt>
                <c:pt idx="1">
                  <c:v>2023 - 2024</c:v>
                </c:pt>
                <c:pt idx="2">
                  <c:v>2024 - 2025</c:v>
                </c:pt>
              </c:strCache>
            </c:strRef>
          </c:cat>
          <c:val>
            <c:numRef>
              <c:f>Лист1!$G$11:$G$13</c:f>
              <c:numCache>
                <c:formatCode>General</c:formatCode>
                <c:ptCount val="3"/>
                <c:pt idx="0">
                  <c:v>4275</c:v>
                </c:pt>
                <c:pt idx="1">
                  <c:v>4238</c:v>
                </c:pt>
                <c:pt idx="2">
                  <c:v>4144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005376"/>
        <c:axId val="132068992"/>
        <c:axId val="0"/>
      </c:bar3DChart>
      <c:catAx>
        <c:axId val="1320053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132068992"/>
        <c:crosses val="autoZero"/>
        <c:auto val="1"/>
        <c:lblAlgn val="ctr"/>
        <c:lblOffset val="100"/>
        <c:noMultiLvlLbl val="0"/>
      </c:catAx>
      <c:valAx>
        <c:axId val="13206899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32005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5.7320019997778027E-2"/>
                  <c:y val="-2.41601770275135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20174610228492E-2"/>
                  <c:y val="1.2080088513757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23056697403993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Лист1!$F$11:$F$13</c:f>
              <c:strCache>
                <c:ptCount val="3"/>
                <c:pt idx="0">
                  <c:v>2022 - 2023</c:v>
                </c:pt>
                <c:pt idx="1">
                  <c:v>2023 - 2024</c:v>
                </c:pt>
                <c:pt idx="2">
                  <c:v>2024 - 2025</c:v>
                </c:pt>
              </c:strCache>
            </c:strRef>
          </c:cat>
          <c:val>
            <c:numRef>
              <c:f>Лист1!$G$11:$G$13</c:f>
              <c:numCache>
                <c:formatCode>General</c:formatCode>
                <c:ptCount val="3"/>
                <c:pt idx="0">
                  <c:v>75</c:v>
                </c:pt>
                <c:pt idx="1">
                  <c:v>61</c:v>
                </c:pt>
                <c:pt idx="2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004352"/>
        <c:axId val="132069568"/>
        <c:axId val="0"/>
      </c:bar3DChart>
      <c:catAx>
        <c:axId val="1320043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132069568"/>
        <c:crosses val="autoZero"/>
        <c:auto val="1"/>
        <c:lblAlgn val="ctr"/>
        <c:lblOffset val="100"/>
        <c:noMultiLvlLbl val="0"/>
      </c:catAx>
      <c:valAx>
        <c:axId val="132069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32004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Лист1!$J$10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Лист1!$I$11:$I$13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Лист1!$J$11:$J$13</c:f>
              <c:numCache>
                <c:formatCode>General</c:formatCode>
                <c:ptCount val="3"/>
                <c:pt idx="0">
                  <c:v>99</c:v>
                </c:pt>
                <c:pt idx="1">
                  <c:v>99.1</c:v>
                </c:pt>
                <c:pt idx="2">
                  <c:v>99.1</c:v>
                </c:pt>
              </c:numCache>
            </c:numRef>
          </c:val>
        </c:ser>
        <c:ser>
          <c:idx val="1"/>
          <c:order val="1"/>
          <c:tx>
            <c:strRef>
              <c:f>Лист1!$K$10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Лист1!$I$11:$I$13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Лист1!$K$11:$K$13</c:f>
              <c:numCache>
                <c:formatCode>General</c:formatCode>
                <c:ptCount val="3"/>
                <c:pt idx="0">
                  <c:v>37.299999999999997</c:v>
                </c:pt>
                <c:pt idx="1">
                  <c:v>37.1</c:v>
                </c:pt>
                <c:pt idx="2">
                  <c:v>37.6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794944"/>
        <c:axId val="131737856"/>
        <c:axId val="131642624"/>
      </c:bar3DChart>
      <c:catAx>
        <c:axId val="131794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1737856"/>
        <c:crosses val="autoZero"/>
        <c:auto val="1"/>
        <c:lblAlgn val="ctr"/>
        <c:lblOffset val="100"/>
        <c:noMultiLvlLbl val="0"/>
      </c:catAx>
      <c:valAx>
        <c:axId val="131737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794944"/>
        <c:crosses val="autoZero"/>
        <c:crossBetween val="between"/>
      </c:valAx>
      <c:serAx>
        <c:axId val="131642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1737856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Количественный состав работников</a:t>
            </a:r>
            <a:endParaRPr lang="ru-RU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en-US" dirty="0" smtClean="0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ru-RU" dirty="0" smtClean="0"/>
                      <a:t>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Лист1!$J$14:$J$16</c:f>
              <c:strCache>
                <c:ptCount val="3"/>
                <c:pt idx="0">
                  <c:v>педагогические работники </c:v>
                </c:pt>
                <c:pt idx="1">
                  <c:v>руководящие работники</c:v>
                </c:pt>
                <c:pt idx="2">
                  <c:v>другие</c:v>
                </c:pt>
              </c:strCache>
            </c:strRef>
          </c:cat>
          <c:val>
            <c:numRef>
              <c:f>Лист1!$K$14:$K$16</c:f>
              <c:numCache>
                <c:formatCode>General</c:formatCode>
                <c:ptCount val="3"/>
                <c:pt idx="0">
                  <c:v>631</c:v>
                </c:pt>
                <c:pt idx="1">
                  <c:v>99</c:v>
                </c:pt>
                <c:pt idx="2">
                  <c:v>731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Образование </a:t>
            </a:r>
            <a:r>
              <a:rPr lang="ru-RU" dirty="0" smtClean="0"/>
              <a:t>педагогов (Школы)</a:t>
            </a:r>
            <a:endParaRPr lang="ru-RU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28</a:t>
                    </a:r>
                    <a:r>
                      <a:rPr lang="en-US" dirty="0" smtClean="0"/>
                      <a:t>; 5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75</a:t>
                    </a:r>
                    <a:r>
                      <a:rPr lang="en-US" dirty="0" smtClean="0"/>
                      <a:t>; 4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Лист1!$J$14:$J$15</c:f>
              <c:strCache>
                <c:ptCount val="2"/>
                <c:pt idx="0">
                  <c:v>высшее образование</c:v>
                </c:pt>
                <c:pt idx="1">
                  <c:v>средне-профессиональное</c:v>
                </c:pt>
              </c:strCache>
            </c:strRef>
          </c:cat>
          <c:val>
            <c:numRef>
              <c:f>Лист1!$K$14:$K$15</c:f>
              <c:numCache>
                <c:formatCode>General</c:formatCode>
                <c:ptCount val="2"/>
                <c:pt idx="0">
                  <c:v>251</c:v>
                </c:pt>
                <c:pt idx="1">
                  <c:v>177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Лист1!$I$11:$I$13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Лист1!$J$11:$J$13</c:f>
              <c:numCache>
                <c:formatCode>General</c:formatCode>
                <c:ptCount val="3"/>
                <c:pt idx="0">
                  <c:v>667</c:v>
                </c:pt>
                <c:pt idx="1">
                  <c:v>576</c:v>
                </c:pt>
                <c:pt idx="2">
                  <c:v>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0740992"/>
        <c:axId val="111290048"/>
        <c:axId val="0"/>
      </c:bar3DChart>
      <c:catAx>
        <c:axId val="1507409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1290048"/>
        <c:crosses val="autoZero"/>
        <c:auto val="1"/>
        <c:lblAlgn val="ctr"/>
        <c:lblOffset val="100"/>
        <c:noMultiLvlLbl val="0"/>
      </c:catAx>
      <c:valAx>
        <c:axId val="111290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740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Общая</a:t>
            </a:r>
            <a:r>
              <a:rPr lang="ru-RU" baseline="0"/>
              <a:t> успеваемость ГИА9</a:t>
            </a:r>
            <a:endParaRPr lang="ru-RU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Лист1!$G$8:$G$10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Лист1!$H$8:$H$10</c:f>
              <c:numCache>
                <c:formatCode>General</c:formatCode>
                <c:ptCount val="3"/>
                <c:pt idx="0">
                  <c:v>82</c:v>
                </c:pt>
                <c:pt idx="1">
                  <c:v>83</c:v>
                </c:pt>
                <c:pt idx="2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9990016"/>
        <c:axId val="151204928"/>
        <c:axId val="0"/>
      </c:bar3DChart>
      <c:catAx>
        <c:axId val="599900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151204928"/>
        <c:crosses val="autoZero"/>
        <c:auto val="1"/>
        <c:lblAlgn val="ctr"/>
        <c:lblOffset val="100"/>
        <c:noMultiLvlLbl val="0"/>
      </c:catAx>
      <c:valAx>
        <c:axId val="15120492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5999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Успеваемость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Лист2!$J$8:$J$10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Лист2!$L$8:$L$10</c:f>
              <c:numCache>
                <c:formatCode>General</c:formatCode>
                <c:ptCount val="3"/>
                <c:pt idx="0">
                  <c:v>98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548096"/>
        <c:axId val="166829376"/>
        <c:axId val="0"/>
      </c:bar3DChart>
      <c:catAx>
        <c:axId val="19654809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0" i="0" baseline="0"/>
            </a:pPr>
            <a:endParaRPr lang="ru-RU"/>
          </a:p>
        </c:txPr>
        <c:crossAx val="166829376"/>
        <c:crosses val="autoZero"/>
        <c:auto val="1"/>
        <c:lblAlgn val="ctr"/>
        <c:lblOffset val="100"/>
        <c:noMultiLvlLbl val="0"/>
      </c:catAx>
      <c:valAx>
        <c:axId val="16682937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6548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Средний балл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Лист1!$O$12:$O$14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Лист1!$P$12:$P$14</c:f>
              <c:numCache>
                <c:formatCode>General</c:formatCode>
                <c:ptCount val="3"/>
                <c:pt idx="0">
                  <c:v>62.36</c:v>
                </c:pt>
                <c:pt idx="1">
                  <c:v>57.09</c:v>
                </c:pt>
                <c:pt idx="2">
                  <c:v>52.23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611072"/>
        <c:axId val="198059136"/>
        <c:axId val="0"/>
      </c:bar3DChart>
      <c:catAx>
        <c:axId val="19661107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98059136"/>
        <c:crosses val="autoZero"/>
        <c:auto val="1"/>
        <c:lblAlgn val="ctr"/>
        <c:lblOffset val="100"/>
        <c:noMultiLvlLbl val="0"/>
      </c:catAx>
      <c:valAx>
        <c:axId val="19805913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6611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Средний балл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Лист1!$M$9:$M$11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Лист1!$N$9:$N$11</c:f>
              <c:numCache>
                <c:formatCode>General</c:formatCode>
                <c:ptCount val="3"/>
                <c:pt idx="0">
                  <c:v>56.1</c:v>
                </c:pt>
                <c:pt idx="1">
                  <c:v>59.31</c:v>
                </c:pt>
                <c:pt idx="2">
                  <c:v>46.15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547072"/>
        <c:axId val="198061440"/>
        <c:axId val="0"/>
      </c:bar3DChart>
      <c:catAx>
        <c:axId val="19654707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98061440"/>
        <c:crosses val="autoZero"/>
        <c:auto val="1"/>
        <c:lblAlgn val="ctr"/>
        <c:lblOffset val="100"/>
        <c:noMultiLvlLbl val="0"/>
      </c:catAx>
      <c:valAx>
        <c:axId val="198061440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6547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Успеваемость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 b="1" i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Лист1!$H$4:$H$6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Лист1!$I$4:$I$6</c:f>
              <c:numCache>
                <c:formatCode>General</c:formatCode>
                <c:ptCount val="3"/>
                <c:pt idx="0">
                  <c:v>94</c:v>
                </c:pt>
                <c:pt idx="1">
                  <c:v>85.4</c:v>
                </c:pt>
                <c:pt idx="2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548608"/>
        <c:axId val="198063168"/>
        <c:axId val="0"/>
      </c:bar3DChart>
      <c:catAx>
        <c:axId val="19654860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98063168"/>
        <c:crosses val="autoZero"/>
        <c:auto val="1"/>
        <c:lblAlgn val="ctr"/>
        <c:lblOffset val="100"/>
        <c:noMultiLvlLbl val="0"/>
      </c:catAx>
      <c:valAx>
        <c:axId val="19806316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6548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Общая успеваемость ГИА11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Лист1!$G$8:$G$10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Лист1!$H$8:$H$10</c:f>
              <c:numCache>
                <c:formatCode>General</c:formatCode>
                <c:ptCount val="3"/>
                <c:pt idx="0">
                  <c:v>98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608000"/>
        <c:axId val="198262784"/>
        <c:axId val="0"/>
      </c:bar3DChart>
      <c:catAx>
        <c:axId val="196608000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ru-RU"/>
          </a:p>
        </c:txPr>
        <c:crossAx val="198262784"/>
        <c:crosses val="autoZero"/>
        <c:auto val="1"/>
        <c:lblAlgn val="ctr"/>
        <c:lblOffset val="100"/>
        <c:noMultiLvlLbl val="0"/>
      </c:catAx>
      <c:valAx>
        <c:axId val="19826278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96608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3.8534467225396989E-2"/>
                  <c:y val="9.282594331623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677708079120992E-2"/>
                  <c:y val="-9.28259433162397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16562118681494E-2"/>
                  <c:y val="-4.64166262228173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Лист1!$I$11:$I$13</c:f>
              <c:strCache>
                <c:ptCount val="3"/>
                <c:pt idx="0">
                  <c:v>2024-2025</c:v>
                </c:pt>
                <c:pt idx="1">
                  <c:v>2023-2024</c:v>
                </c:pt>
                <c:pt idx="2">
                  <c:v>2022-2023</c:v>
                </c:pt>
              </c:strCache>
            </c:strRef>
          </c:cat>
          <c:val>
            <c:numRef>
              <c:f>Лист1!$J$11:$J$13</c:f>
              <c:numCache>
                <c:formatCode>General</c:formatCode>
                <c:ptCount val="3"/>
                <c:pt idx="0">
                  <c:v>10</c:v>
                </c:pt>
                <c:pt idx="1">
                  <c:v>11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321216"/>
        <c:axId val="198265088"/>
        <c:axId val="0"/>
      </c:bar3DChart>
      <c:catAx>
        <c:axId val="197321216"/>
        <c:scaling>
          <c:orientation val="minMax"/>
        </c:scaling>
        <c:delete val="0"/>
        <c:axPos val="l"/>
        <c:majorTickMark val="out"/>
        <c:minorTickMark val="none"/>
        <c:tickLblPos val="nextTo"/>
        <c:crossAx val="198265088"/>
        <c:crosses val="autoZero"/>
        <c:auto val="1"/>
        <c:lblAlgn val="ctr"/>
        <c:lblOffset val="100"/>
        <c:noMultiLvlLbl val="0"/>
      </c:catAx>
      <c:valAx>
        <c:axId val="198265088"/>
        <c:scaling>
          <c:orientation val="minMax"/>
        </c:scaling>
        <c:delete val="1"/>
        <c:axPos val="b"/>
        <c:majorGridlines/>
        <c:numFmt formatCode="#,##0" sourceLinked="0"/>
        <c:majorTickMark val="out"/>
        <c:minorTickMark val="none"/>
        <c:tickLblPos val="nextTo"/>
        <c:crossAx val="19732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Состав школьных ППК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педагог-психолог; </a:t>
                    </a:r>
                    <a:r>
                      <a:rPr lang="ru-RU" smtClean="0"/>
                      <a:t>30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учитель-логопед; </a:t>
                    </a:r>
                    <a:r>
                      <a:rPr lang="ru-RU" smtClean="0"/>
                      <a:t>15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дефектолог; </a:t>
                    </a:r>
                    <a:r>
                      <a:rPr lang="ru-RU" smtClean="0"/>
                      <a:t>9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соц. педагог; </a:t>
                    </a:r>
                    <a:r>
                      <a:rPr lang="ru-RU" dirty="0" smtClean="0"/>
                      <a:t>23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Лист1!$J$11:$J$19</c:f>
              <c:strCache>
                <c:ptCount val="9"/>
                <c:pt idx="0">
                  <c:v>педагог-психолог</c:v>
                </c:pt>
                <c:pt idx="1">
                  <c:v>учитель-логопед</c:v>
                </c:pt>
                <c:pt idx="2">
                  <c:v>дефектолог</c:v>
                </c:pt>
                <c:pt idx="3">
                  <c:v>тьютор</c:v>
                </c:pt>
                <c:pt idx="4">
                  <c:v>учитель начальных классов</c:v>
                </c:pt>
                <c:pt idx="5">
                  <c:v>учитель предметник</c:v>
                </c:pt>
                <c:pt idx="6">
                  <c:v>зам. директора</c:v>
                </c:pt>
                <c:pt idx="7">
                  <c:v>соц. педагог</c:v>
                </c:pt>
                <c:pt idx="8">
                  <c:v>другие сотрудники</c:v>
                </c:pt>
              </c:strCache>
            </c:strRef>
          </c:cat>
          <c:val>
            <c:numRef>
              <c:f>Лист1!$K$11:$K$19</c:f>
              <c:numCache>
                <c:formatCode>General</c:formatCode>
                <c:ptCount val="9"/>
                <c:pt idx="0">
                  <c:v>32</c:v>
                </c:pt>
                <c:pt idx="1">
                  <c:v>14</c:v>
                </c:pt>
                <c:pt idx="2">
                  <c:v>6</c:v>
                </c:pt>
                <c:pt idx="3">
                  <c:v>2</c:v>
                </c:pt>
                <c:pt idx="4">
                  <c:v>17</c:v>
                </c:pt>
                <c:pt idx="5">
                  <c:v>14</c:v>
                </c:pt>
                <c:pt idx="6">
                  <c:v>47</c:v>
                </c:pt>
                <c:pt idx="7">
                  <c:v>20</c:v>
                </c:pt>
                <c:pt idx="8">
                  <c:v>38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Реализация программ ДО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реализуют
</a:t>
                    </a:r>
                    <a:r>
                      <a:rPr lang="ru-RU" smtClean="0"/>
                      <a:t>58%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не реализуют
</a:t>
                    </a:r>
                    <a:r>
                      <a:rPr lang="ru-RU" smtClean="0"/>
                      <a:t>42%</a:t>
                    </a:r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Лист1!$E$1:$F$1</c:f>
              <c:strCache>
                <c:ptCount val="2"/>
                <c:pt idx="0">
                  <c:v>реализуют</c:v>
                </c:pt>
                <c:pt idx="1">
                  <c:v>не реализуют</c:v>
                </c:pt>
              </c:strCache>
            </c:strRef>
          </c:cat>
          <c:val>
            <c:numRef>
              <c:f>Лист1!$E$2:$F$2</c:f>
              <c:numCache>
                <c:formatCode>0%</c:formatCode>
                <c:ptCount val="2"/>
                <c:pt idx="0">
                  <c:v>0.53500000000000003</c:v>
                </c:pt>
                <c:pt idx="1">
                  <c:v>0.46500000000000002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Лист3!$U$4</c:f>
              <c:strCache>
                <c:ptCount val="1"/>
              </c:strCache>
            </c:strRef>
          </c:tx>
          <c:dLbls>
            <c:dLbl>
              <c:idx val="0"/>
              <c:delete val="1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Лист3!$T$5:$T$7</c:f>
              <c:strCache>
                <c:ptCount val="3"/>
                <c:pt idx="0">
                  <c:v>Численность контингента</c:v>
                </c:pt>
                <c:pt idx="1">
                  <c:v>Городская местность</c:v>
                </c:pt>
                <c:pt idx="2">
                  <c:v>Сельская местность</c:v>
                </c:pt>
              </c:strCache>
            </c:strRef>
          </c:cat>
          <c:val>
            <c:numRef>
              <c:f>Лист3!$U$5:$U$7</c:f>
              <c:numCache>
                <c:formatCode>General</c:formatCode>
                <c:ptCount val="3"/>
                <c:pt idx="1">
                  <c:v>2562</c:v>
                </c:pt>
                <c:pt idx="2">
                  <c:v>1289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2</a:t>
                    </a:r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634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163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Лист3!$X$10:$Z$10</c:f>
              <c:strCache>
                <c:ptCount val="3"/>
                <c:pt idx="0">
                  <c:v>дети-сироты</c:v>
                </c:pt>
                <c:pt idx="1">
                  <c:v>дети из неполных семей</c:v>
                </c:pt>
                <c:pt idx="2">
                  <c:v>дети из многодетных и малообеспеченных семей</c:v>
                </c:pt>
              </c:strCache>
            </c:strRef>
          </c:cat>
          <c:val>
            <c:numRef>
              <c:f>Лист3!$X$11:$Z$11</c:f>
              <c:numCache>
                <c:formatCode>General</c:formatCode>
                <c:ptCount val="3"/>
                <c:pt idx="0">
                  <c:v>45</c:v>
                </c:pt>
                <c:pt idx="1">
                  <c:v>780</c:v>
                </c:pt>
                <c:pt idx="2">
                  <c:v>1635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Лист2!$C$1</c:f>
              <c:strCache>
                <c:ptCount val="1"/>
                <c:pt idx="0">
                  <c:v>Педагоги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Лист2!$B$2:$B$5</c:f>
              <c:strCache>
                <c:ptCount val="4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Муниципальный</c:v>
                </c:pt>
              </c:strCache>
            </c:strRef>
          </c:cat>
          <c:val>
            <c:numRef>
              <c:f>Лист2!$C$2:$C$5</c:f>
              <c:numCache>
                <c:formatCode>General</c:formatCode>
                <c:ptCount val="4"/>
                <c:pt idx="0">
                  <c:v>6</c:v>
                </c:pt>
                <c:pt idx="1">
                  <c:v>11</c:v>
                </c:pt>
                <c:pt idx="2">
                  <c:v>34</c:v>
                </c:pt>
                <c:pt idx="3">
                  <c:v>48</c:v>
                </c:pt>
              </c:numCache>
            </c:numRef>
          </c:val>
        </c:ser>
        <c:ser>
          <c:idx val="1"/>
          <c:order val="1"/>
          <c:tx>
            <c:strRef>
              <c:f>Лист2!$D$1</c:f>
              <c:strCache>
                <c:ptCount val="1"/>
                <c:pt idx="0">
                  <c:v>Дети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Лист2!$B$2:$B$5</c:f>
              <c:strCache>
                <c:ptCount val="4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Муниципальный</c:v>
                </c:pt>
              </c:strCache>
            </c:strRef>
          </c:cat>
          <c:val>
            <c:numRef>
              <c:f>Лист2!$D$2:$D$5</c:f>
              <c:numCache>
                <c:formatCode>General</c:formatCode>
                <c:ptCount val="4"/>
                <c:pt idx="0">
                  <c:v>11</c:v>
                </c:pt>
                <c:pt idx="1">
                  <c:v>25</c:v>
                </c:pt>
                <c:pt idx="2">
                  <c:v>110</c:v>
                </c:pt>
                <c:pt idx="3">
                  <c:v>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343552"/>
        <c:axId val="198572224"/>
        <c:axId val="116992512"/>
      </c:bar3DChart>
      <c:catAx>
        <c:axId val="200343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98572224"/>
        <c:crosses val="autoZero"/>
        <c:auto val="1"/>
        <c:lblAlgn val="ctr"/>
        <c:lblOffset val="100"/>
        <c:noMultiLvlLbl val="0"/>
      </c:catAx>
      <c:valAx>
        <c:axId val="198572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0343552"/>
        <c:crosses val="autoZero"/>
        <c:crossBetween val="between"/>
      </c:valAx>
      <c:serAx>
        <c:axId val="116992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98572224"/>
        <c:crosses val="autoZero"/>
      </c:ser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17455-44F7-4EED-A415-386AD25483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82FFD-2ED2-414D-B556-A31F8FD2E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50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82FFD-2ED2-414D-B556-A31F8FD2E96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96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76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2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756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04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35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98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7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71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69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7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8456-9B78-4FF3-B909-9A002C61F1A1}" type="datetimeFigureOut">
              <a:rPr lang="ru-RU" smtClean="0"/>
              <a:pPr/>
              <a:t>03.03.2026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A86D1-CBF9-4CBC-A5AB-749D6E8D30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52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1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9.emf"/><Relationship Id="rId4" Type="http://schemas.openxmlformats.org/officeDocument/2006/relationships/oleObject" Target="../embeddings/Microsoft_Excel_97-2003_Worksheet2.xls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83264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Отчет</a:t>
            </a:r>
          </a:p>
          <a:p>
            <a:pPr marL="0" indent="0" algn="ctr">
              <a:buNone/>
            </a:pP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Комитета </a:t>
            </a: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 образованию </a:t>
            </a:r>
            <a:endParaRPr lang="ru-RU" sz="4800" b="1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администрации </a:t>
            </a:r>
            <a:r>
              <a:rPr lang="ru-RU" sz="4800" b="1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Заларинского</a:t>
            </a: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муниципального округа Иркутской области </a:t>
            </a: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за  </a:t>
            </a: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br>
              <a:rPr lang="ru-RU" sz="4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5276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Нововведения в учебном процессе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0092" y="1772816"/>
            <a:ext cx="3312368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Единое расписание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600" y="3861048"/>
            <a:ext cx="3312368" cy="72008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Синхронизация тем с ЕГЭ и ОГЭ</a:t>
            </a:r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6056" y="2636912"/>
            <a:ext cx="3312368" cy="72008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Оценки за поведение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6056" y="4989537"/>
            <a:ext cx="3312368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Единая линейка учебников по истории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3461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Национальный проект</a:t>
            </a:r>
            <a:br>
              <a:rPr lang="ru-RU" dirty="0" smtClean="0"/>
            </a:br>
            <a:r>
              <a:rPr lang="ru-RU" dirty="0" smtClean="0"/>
              <a:t> «Молодежь и дети»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«Россия </a:t>
            </a:r>
            <a:r>
              <a:rPr lang="ru-RU" dirty="0"/>
              <a:t>- страна возможностей»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«Мы </a:t>
            </a:r>
            <a:r>
              <a:rPr lang="ru-RU" dirty="0"/>
              <a:t>вместе (Воспитание гармонично развитой личности)»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«Россия </a:t>
            </a:r>
            <a:r>
              <a:rPr lang="ru-RU" dirty="0"/>
              <a:t>в мире»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«Все </a:t>
            </a:r>
            <a:r>
              <a:rPr lang="ru-RU" dirty="0"/>
              <a:t>лучшее детям»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«Педагоги </a:t>
            </a:r>
            <a:r>
              <a:rPr lang="ru-RU" dirty="0"/>
              <a:t>и наставники»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«Ведущие </a:t>
            </a:r>
            <a:r>
              <a:rPr lang="ru-RU" dirty="0"/>
              <a:t>школы»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«Создание </a:t>
            </a:r>
            <a:r>
              <a:rPr lang="ru-RU" dirty="0"/>
              <a:t>сети современных кампусов»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«Университеты </a:t>
            </a:r>
            <a:r>
              <a:rPr lang="ru-RU" dirty="0"/>
              <a:t>для поколения лидеров»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</a:t>
            </a:r>
            <a:r>
              <a:rPr lang="ru-RU" dirty="0" err="1" smtClean="0"/>
              <a:t>Профессионалитет</a:t>
            </a:r>
            <a:r>
              <a:rPr lang="ru-RU" dirty="0"/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78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Национальные проекты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Семья</a:t>
            </a:r>
            <a:r>
              <a:rPr lang="ru-RU" dirty="0" smtClean="0"/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</a:t>
            </a:r>
            <a:r>
              <a:rPr lang="ru-RU" dirty="0"/>
              <a:t>Эффективная и конкурентная экономика</a:t>
            </a:r>
            <a:r>
              <a:rPr lang="ru-RU" dirty="0" smtClean="0"/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</a:t>
            </a:r>
            <a:r>
              <a:rPr lang="ru-RU" dirty="0"/>
              <a:t>Кадры</a:t>
            </a:r>
            <a:r>
              <a:rPr lang="ru-RU" dirty="0" smtClean="0"/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</a:t>
            </a:r>
            <a:r>
              <a:rPr lang="ru-RU" dirty="0"/>
              <a:t>Беспилотные авиационные системы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Проект «Школа </a:t>
            </a:r>
            <a:r>
              <a:rPr lang="ru-RU" dirty="0" err="1" smtClean="0"/>
              <a:t>Минпросвещения</a:t>
            </a:r>
            <a:r>
              <a:rPr lang="ru-RU" dirty="0" smtClean="0"/>
              <a:t> России»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307514"/>
              </p:ext>
            </p:extLst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114800"/>
                <a:gridCol w="4114800"/>
              </a:tblGrid>
              <a:tr h="370840">
                <a:tc rowSpan="5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           УЧЕНИК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Знание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Здоровье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Творчество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Воспитание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Профориентация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2555776" y="4293096"/>
            <a:ext cx="4968552" cy="20882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sz="2000" b="1" dirty="0" smtClean="0"/>
              <a:t>УЧИТЕЛЬ</a:t>
            </a:r>
          </a:p>
          <a:p>
            <a:pPr marL="285750" indent="-285750" algn="ctr">
              <a:buFontTx/>
              <a:buChar char="-"/>
            </a:pPr>
            <a:r>
              <a:rPr lang="ru-RU" sz="2000" b="1" dirty="0" smtClean="0"/>
              <a:t>Школьный климат</a:t>
            </a:r>
          </a:p>
          <a:p>
            <a:pPr marL="285750" indent="-285750" algn="ctr">
              <a:buFontTx/>
              <a:buChar char="-"/>
            </a:pPr>
            <a:r>
              <a:rPr lang="ru-RU" sz="2000" b="1" dirty="0" smtClean="0"/>
              <a:t>Образовательная среда</a:t>
            </a:r>
            <a:endParaRPr lang="ru-RU" sz="2000" b="1" dirty="0"/>
          </a:p>
        </p:txBody>
      </p:sp>
      <p:sp>
        <p:nvSpPr>
          <p:cNvPr id="7" name="Двойная стрелка вверх/вниз 6"/>
          <p:cNvSpPr/>
          <p:nvPr/>
        </p:nvSpPr>
        <p:spPr>
          <a:xfrm>
            <a:off x="4427984" y="3429000"/>
            <a:ext cx="720080" cy="864096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7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Реализация муниципальной программы</a:t>
            </a:r>
            <a:br>
              <a:rPr lang="ru-RU" sz="1800" b="1" dirty="0" smtClean="0"/>
            </a:br>
            <a:r>
              <a:rPr lang="ru-RU" sz="1800" b="1" dirty="0" smtClean="0"/>
              <a:t> </a:t>
            </a:r>
            <a:r>
              <a:rPr lang="ru-RU" sz="1800" b="1" dirty="0"/>
              <a:t>«</a:t>
            </a:r>
            <a:r>
              <a:rPr lang="ru-RU" sz="1800" b="1" dirty="0" smtClean="0"/>
              <a:t>Развитие </a:t>
            </a:r>
            <a:r>
              <a:rPr lang="ru-RU" sz="1800" b="1" dirty="0"/>
              <a:t>образования </a:t>
            </a:r>
            <a:r>
              <a:rPr lang="ru-RU" sz="1800" b="1" dirty="0" err="1"/>
              <a:t>Заларинского</a:t>
            </a:r>
            <a:r>
              <a:rPr lang="ru-RU" sz="1800" b="1" dirty="0"/>
              <a:t> </a:t>
            </a:r>
            <a:r>
              <a:rPr lang="ru-RU" sz="1800" b="1" dirty="0" smtClean="0"/>
              <a:t>района»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784146"/>
              </p:ext>
            </p:extLst>
          </p:nvPr>
        </p:nvGraphicFramePr>
        <p:xfrm>
          <a:off x="107504" y="1556792"/>
          <a:ext cx="8928992" cy="402336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464496"/>
                <a:gridCol w="44644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Программа «Комплексного развития сельских территорий»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Реконструкция здания МБОУ </a:t>
                      </a:r>
                      <a:r>
                        <a:rPr lang="ru-RU" b="0" dirty="0" err="1" smtClean="0"/>
                        <a:t>Заларинской</a:t>
                      </a:r>
                      <a:r>
                        <a:rPr lang="ru-RU" b="0" dirty="0" smtClean="0"/>
                        <a:t> СОШ № 2</a:t>
                      </a:r>
                    </a:p>
                    <a:p>
                      <a:r>
                        <a:rPr lang="ru-RU" b="0" dirty="0" smtClean="0"/>
                        <a:t>Начато строительство детского сада в п. </a:t>
                      </a:r>
                      <a:r>
                        <a:rPr lang="ru-RU" b="0" dirty="0" err="1" smtClean="0"/>
                        <a:t>Залари</a:t>
                      </a:r>
                      <a:endParaRPr lang="ru-RU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Муниципальный проект «Молодежь и дети»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2,5 млн. рублей для оснащения кабинетов ОБЗР и технологии (для 15 школ)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Конкурс Родительских инициатив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 1 – грант на 500 тыс. рублей</a:t>
                      </a:r>
                      <a:endParaRPr lang="ru-RU" dirty="0"/>
                    </a:p>
                  </a:txBody>
                  <a:tcPr/>
                </a:tc>
              </a:tr>
              <a:tr h="56117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Конкурс первичных</a:t>
                      </a:r>
                      <a:r>
                        <a:rPr lang="ru-RU" b="1" baseline="0" dirty="0" smtClean="0"/>
                        <a:t> отделений «Движения Первых»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Хор-</a:t>
                      </a:r>
                      <a:r>
                        <a:rPr lang="ru-RU" dirty="0" err="1" smtClean="0"/>
                        <a:t>Тагнинская</a:t>
                      </a:r>
                      <a:r>
                        <a:rPr lang="ru-RU" dirty="0" smtClean="0"/>
                        <a:t> СОШ – грант на 200 тыс. рублей</a:t>
                      </a:r>
                      <a:endParaRPr lang="ru-RU" dirty="0"/>
                    </a:p>
                  </a:txBody>
                  <a:tcPr/>
                </a:tc>
              </a:tr>
              <a:tr h="56117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Инициативные проекты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МБУ ДО Спортивная школа</a:t>
                      </a:r>
                    </a:p>
                    <a:p>
                      <a:r>
                        <a:rPr lang="ru-RU" dirty="0" smtClean="0"/>
                        <a:t>МАУ ОЛ «Орленок» - на сумму 4 млн. рублей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30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Муниципальная система образования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529062"/>
              </p:ext>
            </p:extLst>
          </p:nvPr>
        </p:nvGraphicFramePr>
        <p:xfrm>
          <a:off x="467544" y="1628800"/>
          <a:ext cx="799288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79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Сеть дошкольных учреждений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926602"/>
              </p:ext>
            </p:extLst>
          </p:nvPr>
        </p:nvGraphicFramePr>
        <p:xfrm>
          <a:off x="539552" y="980728"/>
          <a:ext cx="8280920" cy="15544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412268"/>
                <a:gridCol w="586865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Детские сады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Группы при школах</a:t>
                      </a:r>
                      <a:endParaRPr lang="ru-RU" dirty="0"/>
                    </a:p>
                  </a:txBody>
                  <a:tcPr/>
                </a:tc>
              </a:tr>
              <a:tr h="6894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</a:p>
                    <a:p>
                      <a:pPr algn="ctr"/>
                      <a:r>
                        <a:rPr lang="ru-RU" dirty="0" err="1" smtClean="0"/>
                        <a:t>Сортовская</a:t>
                      </a:r>
                      <a:r>
                        <a:rPr lang="ru-RU" baseline="0" dirty="0" smtClean="0"/>
                        <a:t> ООШ</a:t>
                      </a:r>
                    </a:p>
                    <a:p>
                      <a:pPr algn="ctr"/>
                      <a:r>
                        <a:rPr lang="ru-RU" baseline="0" dirty="0" err="1" smtClean="0"/>
                        <a:t>Бабагайская</a:t>
                      </a:r>
                      <a:r>
                        <a:rPr lang="ru-RU" baseline="0" dirty="0" smtClean="0"/>
                        <a:t> СОШ</a:t>
                      </a:r>
                    </a:p>
                    <a:p>
                      <a:pPr algn="ctr"/>
                      <a:r>
                        <a:rPr lang="ru-RU" baseline="0" dirty="0" smtClean="0"/>
                        <a:t>Семеновская СОШ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21870"/>
              </p:ext>
            </p:extLst>
          </p:nvPr>
        </p:nvGraphicFramePr>
        <p:xfrm>
          <a:off x="539552" y="3068960"/>
          <a:ext cx="8208911" cy="1224135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736018"/>
                <a:gridCol w="2736018"/>
                <a:gridCol w="2736875"/>
              </a:tblGrid>
              <a:tr h="4859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Дети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 1 года до 8 лет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Динамика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70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1581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5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1566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55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1555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</a:t>
                      </a:r>
                      <a:r>
                        <a:rPr lang="ru-RU" sz="1200" dirty="0" smtClean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64543" y="2636912"/>
            <a:ext cx="3004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Контингент </a:t>
            </a:r>
            <a:r>
              <a:rPr lang="ru-RU" b="1" dirty="0" smtClean="0"/>
              <a:t>воспитанников: 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72969"/>
              </p:ext>
            </p:extLst>
          </p:nvPr>
        </p:nvGraphicFramePr>
        <p:xfrm>
          <a:off x="539552" y="4764127"/>
          <a:ext cx="8208912" cy="1329171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736018"/>
                <a:gridCol w="2736018"/>
                <a:gridCol w="2736876"/>
              </a:tblGrid>
              <a:tr h="4521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Детское население от рождения до 7 лет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Динамика детей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9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3630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-276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9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3427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</a:t>
                      </a:r>
                      <a:r>
                        <a:rPr lang="ru-RU" sz="1200" dirty="0" smtClean="0">
                          <a:effectLst/>
                        </a:rPr>
                        <a:t>203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9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3419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</a:t>
                      </a:r>
                      <a:r>
                        <a:rPr lang="ru-RU" sz="1200" dirty="0" smtClean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92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 за 3 года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smtClean="0">
                          <a:effectLst/>
                        </a:rPr>
                        <a:t>487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2" y="4365104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Детское население МО «</a:t>
            </a:r>
            <a:r>
              <a:rPr lang="ru-RU" b="1" dirty="0" err="1" smtClean="0"/>
              <a:t>Заларинский</a:t>
            </a:r>
            <a:r>
              <a:rPr lang="ru-RU" b="1" dirty="0" smtClean="0"/>
              <a:t> район»: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8050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40966"/>
          </a:xfrm>
        </p:spPr>
        <p:txBody>
          <a:bodyPr/>
          <a:lstStyle/>
          <a:p>
            <a:r>
              <a:rPr lang="ru-RU" dirty="0" smtClean="0"/>
              <a:t>Группы ДОУ: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582809"/>
              </p:ext>
            </p:extLst>
          </p:nvPr>
        </p:nvGraphicFramePr>
        <p:xfrm>
          <a:off x="467544" y="1124744"/>
          <a:ext cx="8229600" cy="2225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Из них: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 1 года до 3-х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 3 лет до 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 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Разновозрастные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7544" y="3645024"/>
            <a:ext cx="3024336" cy="100811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Группа компенсирующей направленности с ТНР – 1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35896" y="3647306"/>
            <a:ext cx="3024336" cy="100811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Группы общеразвивающей направленности – 64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2993" y="4940001"/>
            <a:ext cx="6516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Охват детей в возрасте от 1 года до 7 лет услугами дошкольного образования составляет 52%. </a:t>
            </a:r>
            <a:r>
              <a:rPr lang="ru-RU" dirty="0" smtClean="0"/>
              <a:t>На </a:t>
            </a:r>
            <a:r>
              <a:rPr lang="ru-RU" dirty="0"/>
              <a:t>регистрационном учете для определения в детские сады района по состоянию на 01.09.2025 г. числится  31 ребенок  в возрасте от рождения до 3 лет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76256" y="3501008"/>
            <a:ext cx="1872208" cy="203915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Посещают ДОУ:</a:t>
            </a:r>
          </a:p>
          <a:p>
            <a:pPr algn="ctr"/>
            <a:r>
              <a:rPr lang="ru-RU" dirty="0" smtClean="0"/>
              <a:t>11 детей-инвалидов</a:t>
            </a:r>
          </a:p>
          <a:p>
            <a:pPr algn="ctr"/>
            <a:r>
              <a:rPr lang="ru-RU" dirty="0" smtClean="0"/>
              <a:t> 48 – дети с ОВЗ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76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Посещаемость ДОУ: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Для сохранения стабилизации уровня посещаемости ведется работа: </a:t>
            </a: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по формированию у родителей </a:t>
            </a:r>
            <a:r>
              <a:rPr lang="ru-RU" dirty="0" smtClean="0"/>
              <a:t>воспитанников </a:t>
            </a:r>
            <a:r>
              <a:rPr lang="ru-RU" dirty="0"/>
              <a:t>позитивного отношения к детскому саду, осознания необходимости посещения ребенком </a:t>
            </a:r>
            <a:r>
              <a:rPr lang="ru-RU" dirty="0" smtClean="0"/>
              <a:t>ДОО;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по взаимодействию с семьями воспитанников, длительно не посещающих детский </a:t>
            </a:r>
            <a:r>
              <a:rPr lang="ru-RU" dirty="0" smtClean="0"/>
              <a:t>сад;                                                                                                              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по </a:t>
            </a:r>
            <a:r>
              <a:rPr lang="ru-RU" dirty="0"/>
              <a:t>вовлечению родителей в образовательную </a:t>
            </a:r>
            <a:r>
              <a:rPr lang="ru-RU" dirty="0" smtClean="0"/>
              <a:t>деятельность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расширение </a:t>
            </a:r>
            <a:r>
              <a:rPr lang="ru-RU" dirty="0"/>
              <a:t>работы по ЗОЖ. 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Лучшие </a:t>
            </a:r>
            <a:r>
              <a:rPr lang="ru-RU" b="1" dirty="0"/>
              <a:t>показатели </a:t>
            </a:r>
            <a:r>
              <a:rPr lang="ru-RU" b="1" dirty="0" smtClean="0"/>
              <a:t>посещаемости: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«Сказка»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«Аленушка»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«Золушка»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«Радуга»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«Ручеек»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err="1" smtClean="0"/>
              <a:t>Д.с</a:t>
            </a:r>
            <a:r>
              <a:rPr lang="ru-RU" dirty="0" smtClean="0"/>
              <a:t>. </a:t>
            </a:r>
            <a:r>
              <a:rPr lang="ru-RU" dirty="0" err="1" smtClean="0"/>
              <a:t>Ханжиново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err="1" smtClean="0"/>
              <a:t>Сортовская</a:t>
            </a:r>
            <a:r>
              <a:rPr lang="ru-RU" dirty="0" smtClean="0"/>
              <a:t> ООШ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Семеновская СОШ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9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/>
                <a:ea typeface="Times New Roman"/>
              </a:rPr>
              <a:t>Размер </a:t>
            </a:r>
            <a:r>
              <a:rPr lang="ru-RU" sz="3600" dirty="0">
                <a:latin typeface="Times New Roman"/>
                <a:ea typeface="Times New Roman"/>
              </a:rPr>
              <a:t>родительской </a:t>
            </a:r>
            <a:r>
              <a:rPr lang="ru-RU" sz="3600" dirty="0" smtClean="0">
                <a:latin typeface="Times New Roman"/>
                <a:ea typeface="Times New Roman"/>
              </a:rPr>
              <a:t>платы:</a:t>
            </a:r>
            <a:endParaRPr lang="ru-RU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59370"/>
              </p:ext>
            </p:extLst>
          </p:nvPr>
        </p:nvGraphicFramePr>
        <p:xfrm>
          <a:off x="611560" y="1268761"/>
          <a:ext cx="7992888" cy="361314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96444"/>
                <a:gridCol w="3996444"/>
              </a:tblGrid>
              <a:tr h="115212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(от 1,6 до 3 лет) в группах полного дня (12 часов)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aseline="0" dirty="0" smtClean="0"/>
                        <a:t>109 </a:t>
                      </a:r>
                      <a:r>
                        <a:rPr lang="ru-RU" sz="2400" dirty="0" smtClean="0"/>
                        <a:t>руб. 97 коп. в день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549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группах  полного дня (10,5 часов )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89 руб. 10 коп. в день</a:t>
                      </a:r>
                      <a:endParaRPr lang="ru-RU" sz="2400" dirty="0"/>
                    </a:p>
                  </a:txBody>
                  <a:tcPr/>
                </a:tc>
              </a:tr>
              <a:tr h="94064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(с 3 лет до 8 лет) в группах полного дня (12 часов)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125 руб. 61 коп. в день</a:t>
                      </a:r>
                      <a:endParaRPr lang="ru-RU" sz="2400" dirty="0"/>
                    </a:p>
                  </a:txBody>
                  <a:tcPr/>
                </a:tc>
              </a:tr>
              <a:tr h="69740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(10,5  часов)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101 руб. 67 коп. в день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7544" y="537321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От родительской платы освобождены  </a:t>
            </a:r>
            <a:r>
              <a:rPr lang="ru-RU" sz="2400" b="1" dirty="0" smtClean="0"/>
              <a:t>122  ребенка - дети-инвалиды</a:t>
            </a:r>
            <a:r>
              <a:rPr lang="ru-RU" sz="2400" b="1" dirty="0"/>
              <a:t>, дети–сироты, дети оставшиеся без попечения родителей, дети </a:t>
            </a:r>
            <a:r>
              <a:rPr lang="ru-RU" sz="2400" b="1" dirty="0" smtClean="0"/>
              <a:t>участников </a:t>
            </a:r>
            <a:r>
              <a:rPr lang="ru-RU" sz="2400" b="1" dirty="0"/>
              <a:t>СВО</a:t>
            </a:r>
          </a:p>
        </p:txBody>
      </p:sp>
    </p:spTree>
    <p:extLst>
      <p:ext uri="{BB962C8B-B14F-4D97-AF65-F5344CB8AC3E}">
        <p14:creationId xmlns:p14="http://schemas.microsoft.com/office/powerpoint/2010/main" val="419011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Кадровый состав ДОУ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1340768"/>
            <a:ext cx="2520280" cy="108012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444 работника: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2780928"/>
            <a:ext cx="2520280" cy="126014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148 педагогов</a:t>
            </a:r>
          </a:p>
          <a:p>
            <a:pPr algn="ctr"/>
            <a:r>
              <a:rPr lang="ru-RU" dirty="0" smtClean="0"/>
              <a:t>14 педагогов - совместителей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4365104"/>
            <a:ext cx="2520280" cy="18722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21 педагогов –специалистов: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Муз. рук-ль</a:t>
            </a:r>
          </a:p>
          <a:p>
            <a:pPr marL="285750" indent="-285750" algn="ctr">
              <a:buFontTx/>
              <a:buChar char="-"/>
            </a:pPr>
            <a:r>
              <a:rPr lang="ru-RU" dirty="0" err="1" smtClean="0"/>
              <a:t>Инстр</a:t>
            </a:r>
            <a:r>
              <a:rPr lang="ru-RU" dirty="0" smtClean="0"/>
              <a:t>. по физкультуре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Учитель-логопед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Педагог-психолог</a:t>
            </a:r>
            <a:endParaRPr lang="ru-RU" dirty="0"/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817089"/>
              </p:ext>
            </p:extLst>
          </p:nvPr>
        </p:nvGraphicFramePr>
        <p:xfrm>
          <a:off x="3236243" y="1276165"/>
          <a:ext cx="5296197" cy="164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91880" y="1373746"/>
            <a:ext cx="2369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Образование педагогов:</a:t>
            </a:r>
            <a:endParaRPr lang="ru-RU" sz="1600" b="1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531994"/>
              </p:ext>
            </p:extLst>
          </p:nvPr>
        </p:nvGraphicFramePr>
        <p:xfrm>
          <a:off x="4427984" y="4797152"/>
          <a:ext cx="4572000" cy="1916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8879427"/>
              </p:ext>
            </p:extLst>
          </p:nvPr>
        </p:nvGraphicFramePr>
        <p:xfrm>
          <a:off x="3707904" y="2812182"/>
          <a:ext cx="4572000" cy="20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42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6950"/>
          </a:xfrm>
        </p:spPr>
        <p:txBody>
          <a:bodyPr/>
          <a:lstStyle/>
          <a:p>
            <a:r>
              <a:rPr lang="ru-RU" dirty="0" smtClean="0"/>
              <a:t>Методические объединения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335122"/>
              </p:ext>
            </p:extLst>
          </p:nvPr>
        </p:nvGraphicFramePr>
        <p:xfrm>
          <a:off x="539552" y="836712"/>
          <a:ext cx="8219255" cy="46634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520280"/>
                <a:gridCol w="2376264"/>
                <a:gridCol w="332271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Районные методические объединения: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Проведено,</a:t>
                      </a:r>
                      <a:r>
                        <a:rPr lang="ru-RU" baseline="0" dirty="0" smtClean="0"/>
                        <a:t> приняли участие: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функции РМО, КМО: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для музыкальных руководителей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инструкторов по физической культуре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учителей-логопедов и педагогов-психологов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 smtClean="0"/>
                        <a:t>18 заседаний</a:t>
                      </a:r>
                    </a:p>
                    <a:p>
                      <a:r>
                        <a:rPr lang="ru-RU" sz="1600" dirty="0" smtClean="0"/>
                        <a:t>121 педагог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совершенствование качества дошкольного образования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улучшение организации </a:t>
                      </a:r>
                      <a:r>
                        <a:rPr lang="ru-RU" sz="1600" dirty="0" err="1" smtClean="0"/>
                        <a:t>учебно</a:t>
                      </a:r>
                      <a:r>
                        <a:rPr lang="ru-RU" sz="1600" dirty="0" smtClean="0"/>
                        <a:t> - воспитательного процесса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повышение эффективности и качества педагогического процесса.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600" b="1" dirty="0" smtClean="0"/>
                        <a:t>Мероприятия: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тематические семинары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семинары–практикумы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презентации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круглые столы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конкурсы профессионального мастерства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 открытые просмотры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3 кустовых </a:t>
                      </a:r>
                      <a:r>
                        <a:rPr lang="ru-RU" sz="1400" dirty="0" err="1" smtClean="0"/>
                        <a:t>методобъединения</a:t>
                      </a:r>
                      <a:endParaRPr lang="ru-RU" sz="1400" b="1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b="1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1" y="4293096"/>
            <a:ext cx="3991681" cy="2413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636912"/>
            <a:ext cx="1889702" cy="2519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4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3501008"/>
            <a:ext cx="4375146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1960" y="394304"/>
            <a:ext cx="3387916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9613" y="3501008"/>
            <a:ext cx="4044304" cy="2159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6551" y="394304"/>
            <a:ext cx="2305083" cy="3073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70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69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Конкурс «Воспитатель года 2025»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205025"/>
              </p:ext>
            </p:extLst>
          </p:nvPr>
        </p:nvGraphicFramePr>
        <p:xfrm>
          <a:off x="539552" y="1340768"/>
          <a:ext cx="8144941" cy="2225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18175"/>
                <a:gridCol w="2671541"/>
                <a:gridCol w="30552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место</a:t>
                      </a:r>
                      <a:endParaRPr lang="ru-RU" dirty="0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Судакова Татьяна Борисовна, воспитатель детского сада «Улыбка», п. </a:t>
                      </a:r>
                      <a:r>
                        <a:rPr lang="ru-RU" dirty="0" err="1" smtClean="0"/>
                        <a:t>Залари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Чубакова</a:t>
                      </a:r>
                      <a:r>
                        <a:rPr lang="ru-RU" dirty="0" smtClean="0"/>
                        <a:t> Дарья Юрьевна,</a:t>
                      </a:r>
                    </a:p>
                    <a:p>
                      <a:pPr algn="ctr"/>
                      <a:r>
                        <a:rPr lang="ru-RU" dirty="0" smtClean="0"/>
                        <a:t> воспитатель детского сада «Радуга», п. </a:t>
                      </a:r>
                      <a:r>
                        <a:rPr lang="ru-RU" dirty="0" err="1" smtClean="0"/>
                        <a:t>Залари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Гайдукова</a:t>
                      </a:r>
                      <a:r>
                        <a:rPr lang="ru-RU" dirty="0" smtClean="0"/>
                        <a:t> Евгения Николаевна,</a:t>
                      </a:r>
                    </a:p>
                    <a:p>
                      <a:pPr algn="ctr"/>
                      <a:r>
                        <a:rPr lang="ru-RU" dirty="0" smtClean="0"/>
                        <a:t> воспитатель детского сада «Светлячок»,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с. </a:t>
                      </a:r>
                      <a:r>
                        <a:rPr lang="ru-RU" dirty="0" err="1" smtClean="0"/>
                        <a:t>Тагна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3140967"/>
            <a:ext cx="4298259" cy="28116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2299894" cy="2299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42670" y="4293096"/>
            <a:ext cx="2464245" cy="2300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5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969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Конкурс «Лучшее открытое занятие в ДОУ»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520664"/>
              </p:ext>
            </p:extLst>
          </p:nvPr>
        </p:nvGraphicFramePr>
        <p:xfrm>
          <a:off x="107505" y="1062137"/>
          <a:ext cx="9000999" cy="37541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28391"/>
                <a:gridCol w="2472275"/>
                <a:gridCol w="300033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Победители: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Приняли участие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Приняли участие</a:t>
                      </a:r>
                      <a:endParaRPr lang="ru-RU" dirty="0"/>
                    </a:p>
                  </a:txBody>
                  <a:tcPr/>
                </a:tc>
              </a:tr>
              <a:tr h="185420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Командирова</a:t>
                      </a:r>
                      <a:r>
                        <a:rPr lang="ru-RU" dirty="0" smtClean="0"/>
                        <a:t> Юлия Сергеевна – </a:t>
                      </a:r>
                      <a:r>
                        <a:rPr lang="ru-RU" dirty="0" err="1" smtClean="0"/>
                        <a:t>д.с</a:t>
                      </a:r>
                      <a:r>
                        <a:rPr lang="ru-RU" dirty="0" smtClean="0"/>
                        <a:t>. «Малыш»</a:t>
                      </a:r>
                    </a:p>
                    <a:p>
                      <a:pPr algn="ctr"/>
                      <a:r>
                        <a:rPr lang="ru-RU" dirty="0" smtClean="0"/>
                        <a:t>Миронова Марина Юрьевна</a:t>
                      </a:r>
                    </a:p>
                    <a:p>
                      <a:pPr algn="ctr"/>
                      <a:r>
                        <a:rPr lang="ru-RU" dirty="0" err="1" smtClean="0"/>
                        <a:t>Гамкова</a:t>
                      </a:r>
                      <a:r>
                        <a:rPr lang="ru-RU" dirty="0" smtClean="0"/>
                        <a:t> Рита  Иннокентьевна</a:t>
                      </a:r>
                    </a:p>
                    <a:p>
                      <a:pPr algn="ctr"/>
                      <a:r>
                        <a:rPr lang="ru-RU" dirty="0" smtClean="0"/>
                        <a:t> Иванова Наталья Георгиевна</a:t>
                      </a:r>
                    </a:p>
                    <a:p>
                      <a:pPr algn="ctr"/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Гамкова</a:t>
                      </a:r>
                      <a:r>
                        <a:rPr lang="ru-RU" dirty="0" smtClean="0"/>
                        <a:t> Анна Александровна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– </a:t>
                      </a:r>
                      <a:r>
                        <a:rPr lang="ru-RU" dirty="0" err="1" smtClean="0"/>
                        <a:t>д.с</a:t>
                      </a:r>
                      <a:r>
                        <a:rPr lang="ru-RU" dirty="0" smtClean="0"/>
                        <a:t>. «Полянка».</a:t>
                      </a:r>
                    </a:p>
                    <a:p>
                      <a:pPr algn="ctr"/>
                      <a:r>
                        <a:rPr lang="ru-RU" b="1" dirty="0" smtClean="0"/>
                        <a:t> Призеры:</a:t>
                      </a:r>
                    </a:p>
                    <a:p>
                      <a:pPr algn="ctr"/>
                      <a:r>
                        <a:rPr lang="ru-RU" dirty="0" smtClean="0"/>
                        <a:t>Пахомова Наталья Владимировна</a:t>
                      </a:r>
                    </a:p>
                    <a:p>
                      <a:pPr algn="ctr"/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Выборова</a:t>
                      </a:r>
                      <a:r>
                        <a:rPr lang="ru-RU" dirty="0" smtClean="0"/>
                        <a:t> Анна Викторовна Савельева Диана Сергеевна –</a:t>
                      </a:r>
                    </a:p>
                    <a:p>
                      <a:pPr algn="ctr"/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д.с</a:t>
                      </a:r>
                      <a:r>
                        <a:rPr lang="ru-RU" dirty="0" smtClean="0"/>
                        <a:t>. «Малыш»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детских сада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педагогов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4749197"/>
            <a:ext cx="3647728" cy="2057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4168" y="3912692"/>
            <a:ext cx="2555391" cy="2747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499992" y="1844824"/>
            <a:ext cx="2582233" cy="2344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7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3778"/>
            <a:ext cx="8229600" cy="1012974"/>
          </a:xfrm>
        </p:spPr>
        <p:txBody>
          <a:bodyPr>
            <a:noAutofit/>
          </a:bodyPr>
          <a:lstStyle/>
          <a:p>
            <a:r>
              <a:rPr lang="ru-RU" sz="3200" b="1" dirty="0"/>
              <a:t>К</a:t>
            </a:r>
            <a:r>
              <a:rPr lang="ru-RU" sz="3200" b="1" dirty="0" smtClean="0"/>
              <a:t>онкурс </a:t>
            </a:r>
            <a:r>
              <a:rPr lang="ru-RU" sz="3200" b="1" dirty="0"/>
              <a:t>«Ярмарка педагогических </a:t>
            </a:r>
            <a:r>
              <a:rPr lang="ru-RU" sz="3200" b="1" dirty="0" smtClean="0"/>
              <a:t>идей и проектов»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Приняли участие:</a:t>
            </a:r>
          </a:p>
          <a:p>
            <a:pPr marL="0" indent="0">
              <a:buNone/>
            </a:pPr>
            <a:r>
              <a:rPr lang="ru-RU" sz="2400" dirty="0" smtClean="0"/>
              <a:t>- 9 ДОУ</a:t>
            </a:r>
          </a:p>
          <a:p>
            <a:pPr marL="0" indent="0">
              <a:buNone/>
            </a:pPr>
            <a:r>
              <a:rPr lang="ru-RU" sz="2400" dirty="0" smtClean="0"/>
              <a:t>- 24 педагога </a:t>
            </a:r>
          </a:p>
          <a:p>
            <a:pPr marL="0" indent="0">
              <a:buNone/>
            </a:pPr>
            <a:endParaRPr lang="ru-RU" b="1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960095"/>
              </p:ext>
            </p:extLst>
          </p:nvPr>
        </p:nvGraphicFramePr>
        <p:xfrm>
          <a:off x="211819" y="2852936"/>
          <a:ext cx="8784976" cy="374441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24914"/>
                <a:gridCol w="2342660"/>
                <a:gridCol w="2635493"/>
                <a:gridCol w="2781909"/>
              </a:tblGrid>
              <a:tr h="539597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Номинация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«Методическая копилка»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Номинация «Мастерская педагога»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Номинация «Педагогический проект»</a:t>
                      </a:r>
                      <a:endParaRPr lang="ru-RU" sz="1400" dirty="0"/>
                    </a:p>
                  </a:txBody>
                  <a:tcPr/>
                </a:tc>
              </a:tr>
              <a:tr h="68431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 место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Гамкова</a:t>
                      </a:r>
                      <a:r>
                        <a:rPr lang="ru-RU" sz="1400" dirty="0" smtClean="0"/>
                        <a:t> Анна Александровна, «Полянка»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Людвиг Анастасия Николаевна, «Ёлочка»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Чубакова</a:t>
                      </a:r>
                      <a:r>
                        <a:rPr lang="ru-RU" sz="1400" dirty="0" smtClean="0"/>
                        <a:t> Дарья Юрьевна, «Радуга» </a:t>
                      </a:r>
                      <a:endParaRPr lang="ru-RU" sz="1400" dirty="0"/>
                    </a:p>
                  </a:txBody>
                  <a:tcPr/>
                </a:tc>
              </a:tr>
              <a:tr h="1226995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 место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Агакишиева</a:t>
                      </a:r>
                      <a:r>
                        <a:rPr lang="ru-RU" sz="1400" dirty="0" smtClean="0"/>
                        <a:t> Светлана </a:t>
                      </a:r>
                      <a:r>
                        <a:rPr lang="ru-RU" sz="1400" dirty="0" err="1" smtClean="0"/>
                        <a:t>Айдын</a:t>
                      </a:r>
                      <a:r>
                        <a:rPr lang="ru-RU" sz="1400" dirty="0" smtClean="0"/>
                        <a:t>  </a:t>
                      </a:r>
                      <a:r>
                        <a:rPr lang="ru-RU" sz="1400" dirty="0" err="1" smtClean="0"/>
                        <a:t>кызы</a:t>
                      </a:r>
                      <a:r>
                        <a:rPr lang="ru-RU" sz="1400" dirty="0" smtClean="0"/>
                        <a:t>, «Малыш» </a:t>
                      </a:r>
                    </a:p>
                    <a:p>
                      <a:r>
                        <a:rPr lang="ru-RU" sz="1400" dirty="0" err="1" smtClean="0"/>
                        <a:t>Командирова</a:t>
                      </a:r>
                      <a:r>
                        <a:rPr lang="ru-RU" sz="1400" dirty="0" smtClean="0"/>
                        <a:t> Юлия Сергеевна, «Малыш»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Судакова Татьяна Борисовна,  «Улыбка»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Никитина Светлана Викторовна, «Теремок»</a:t>
                      </a:r>
                      <a:endParaRPr lang="ru-RU" sz="1400" dirty="0"/>
                    </a:p>
                  </a:txBody>
                  <a:tcPr/>
                </a:tc>
              </a:tr>
              <a:tr h="129351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3 место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Устиненко</a:t>
                      </a:r>
                      <a:r>
                        <a:rPr lang="ru-RU" sz="1400" dirty="0" smtClean="0"/>
                        <a:t> Марина Валерьевна, «Полянка»                </a:t>
                      </a:r>
                    </a:p>
                    <a:p>
                      <a:r>
                        <a:rPr lang="ru-RU" sz="1400" dirty="0" smtClean="0"/>
                        <a:t>Устюгова Ирина Юрьевна,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«Аленушка» </a:t>
                      </a:r>
                    </a:p>
                    <a:p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Ганеева</a:t>
                      </a:r>
                      <a:r>
                        <a:rPr lang="ru-RU" sz="1400" dirty="0" smtClean="0"/>
                        <a:t> Юлия Юрьевна, «Полянка»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Миронова Марина Юрьевна, «Полянка»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92063" y="1279643"/>
            <a:ext cx="2733446" cy="1332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74509" y="1440420"/>
            <a:ext cx="3012022" cy="1011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29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Муниципальный конкурс</a:t>
            </a:r>
            <a:br>
              <a:rPr lang="ru-RU" sz="3200" b="1" dirty="0" smtClean="0"/>
            </a:br>
            <a:r>
              <a:rPr lang="ru-RU" sz="3200" b="1" dirty="0" smtClean="0"/>
              <a:t> </a:t>
            </a:r>
            <a:r>
              <a:rPr lang="ru-RU" sz="3200" b="1" dirty="0"/>
              <a:t>«Дошкольник года -</a:t>
            </a:r>
            <a:r>
              <a:rPr lang="ru-RU" sz="3200" b="1" dirty="0" smtClean="0"/>
              <a:t>2025»</a:t>
            </a:r>
            <a:endParaRPr lang="ru-RU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658210"/>
              </p:ext>
            </p:extLst>
          </p:nvPr>
        </p:nvGraphicFramePr>
        <p:xfrm>
          <a:off x="2988568" y="2348880"/>
          <a:ext cx="5904656" cy="640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866738"/>
                <a:gridCol w="5037918"/>
              </a:tblGrid>
              <a:tr h="3082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место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Жаркова</a:t>
                      </a:r>
                      <a:r>
                        <a:rPr lang="ru-RU" dirty="0" smtClean="0"/>
                        <a:t> Милена, «</a:t>
                      </a:r>
                      <a:r>
                        <a:rPr lang="ru-RU" dirty="0" err="1" smtClean="0"/>
                        <a:t>Семицветик</a:t>
                      </a:r>
                      <a:r>
                        <a:rPr lang="ru-RU" dirty="0" smtClean="0"/>
                        <a:t>»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49966" y="2132856"/>
            <a:ext cx="2304256" cy="259228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Номинации: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Визитка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 «</a:t>
            </a:r>
            <a:r>
              <a:rPr lang="ru-RU" dirty="0"/>
              <a:t>Поэтическая страничка</a:t>
            </a:r>
            <a:r>
              <a:rPr lang="ru-RU" dirty="0" smtClean="0"/>
              <a:t>»</a:t>
            </a:r>
          </a:p>
          <a:p>
            <a:pPr marL="285750" indent="-285750" algn="ctr"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«Музыкальная страничка</a:t>
            </a:r>
            <a:r>
              <a:rPr lang="ru-RU" dirty="0" smtClean="0"/>
              <a:t>»</a:t>
            </a:r>
          </a:p>
          <a:p>
            <a:pPr marL="285750" indent="-285750" algn="ctr">
              <a:buFontTx/>
              <a:buChar char="-"/>
            </a:pPr>
            <a:endParaRPr lang="ru-RU" dirty="0"/>
          </a:p>
          <a:p>
            <a:pPr algn="ctr"/>
            <a:r>
              <a:rPr lang="ru-RU" dirty="0" smtClean="0"/>
              <a:t>Приняли участие: 10 участников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99792" y="3645024"/>
            <a:ext cx="6032312" cy="252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1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Муниципальный конкурс для детей с ОВЗ:</a:t>
            </a:r>
            <a:br>
              <a:rPr lang="ru-RU" sz="3600" b="1" dirty="0" smtClean="0"/>
            </a:br>
            <a:r>
              <a:rPr lang="ru-RU" sz="3600" b="1" dirty="0" smtClean="0"/>
              <a:t>«Радуга творчества»</a:t>
            </a: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429514"/>
              </p:ext>
            </p:extLst>
          </p:nvPr>
        </p:nvGraphicFramePr>
        <p:xfrm>
          <a:off x="539552" y="1484784"/>
          <a:ext cx="8229600" cy="4216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592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Приняли участие: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Воспитанники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6448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 конкурса: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ru-RU" dirty="0" smtClean="0"/>
                        <a:t>выявление и стимулирование творческого потенциала детей с ОВЗ и детей-инвалидов в изобразительной деятельности, в декоративно - прикладном творчестве, формирование и воспитание гражданской идентичности, семейных ценностей, патриотизма, раскрытие творческого потенциала детей с ОВЗ и детей-инвалидов в совместной деятельности со сверстниками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9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Муниципальный фестиваль-конкурс:</a:t>
            </a:r>
            <a:br>
              <a:rPr lang="ru-RU" sz="3600" b="1" dirty="0" smtClean="0"/>
            </a:br>
            <a:r>
              <a:rPr lang="ru-RU" sz="3600" b="1" dirty="0" smtClean="0"/>
              <a:t>«Мы помним! Мы гордимся»</a:t>
            </a: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1522870"/>
              </p:ext>
            </p:extLst>
          </p:nvPr>
        </p:nvGraphicFramePr>
        <p:xfrm>
          <a:off x="539552" y="1268760"/>
          <a:ext cx="8229600" cy="2296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592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Приняли участие: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Воспитанники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36448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Работы детей в номинации «Маленькие копии большой войны»: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исторические макеты</a:t>
                      </a:r>
                    </a:p>
                    <a:p>
                      <a:pPr marL="285750" indent="-285750" algn="ctr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куклы с историческим аналогом военной формы</a:t>
                      </a:r>
                    </a:p>
                    <a:p>
                      <a:pPr marL="285750" indent="-285750" algn="ctr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 военная техника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6305" y="3573016"/>
            <a:ext cx="7808204" cy="29394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6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Конференция</a:t>
            </a:r>
            <a:br>
              <a:rPr lang="ru-RU" sz="2800" b="1" dirty="0" smtClean="0"/>
            </a:br>
            <a:r>
              <a:rPr lang="ru-RU" sz="2800" b="1" dirty="0" smtClean="0"/>
              <a:t>«Юный первооткрыватель 2025»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595072"/>
              </p:ext>
            </p:extLst>
          </p:nvPr>
        </p:nvGraphicFramePr>
        <p:xfrm>
          <a:off x="539552" y="1484784"/>
          <a:ext cx="8229600" cy="25628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5929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Приняли участие: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Воспитанники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22</a:t>
                      </a:r>
                      <a:endParaRPr lang="ru-RU" b="1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632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Цель конференции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развитие интеллектуально-творческого потенциала личности ребенка старшего дошкольного возраста путем формирования навыков исследовательской деятельности</a:t>
                      </a:r>
                      <a:endParaRPr lang="ru-RU" dirty="0"/>
                    </a:p>
                  </a:txBody>
                  <a:tcPr/>
                </a:tc>
              </a:tr>
              <a:tr h="3644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3140968"/>
            <a:ext cx="3412014" cy="2308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4860" y="4146251"/>
            <a:ext cx="2720194" cy="2256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2200" y="4145354"/>
            <a:ext cx="2499890" cy="2163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20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Autofit/>
          </a:bodyPr>
          <a:lstStyle/>
          <a:p>
            <a:r>
              <a:rPr lang="ru-RU" sz="3600" b="1" dirty="0"/>
              <a:t>Задачи на </a:t>
            </a:r>
            <a:r>
              <a:rPr lang="ru-RU" sz="3600" b="1" dirty="0" smtClean="0"/>
              <a:t>2026 год</a:t>
            </a:r>
            <a:r>
              <a:rPr lang="ru-RU" sz="3600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496944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обеспечение </a:t>
            </a:r>
            <a:r>
              <a:rPr lang="ru-RU" dirty="0"/>
              <a:t>доступности дошкольного образования;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повышение </a:t>
            </a:r>
            <a:r>
              <a:rPr lang="ru-RU" dirty="0"/>
              <a:t>уровня посещаемости в ДОО;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реализация </a:t>
            </a:r>
            <a:r>
              <a:rPr lang="ru-RU" dirty="0"/>
              <a:t>ФОП ДО, в том числе по улучшению предметно-развивающей  среды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развитие </a:t>
            </a:r>
            <a:r>
              <a:rPr lang="ru-RU" dirty="0"/>
              <a:t>дополнительных образовательных услуг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6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Общая численность </a:t>
            </a:r>
            <a:r>
              <a:rPr lang="ru-RU" dirty="0" smtClean="0"/>
              <a:t>обучающихся</a:t>
            </a:r>
            <a:r>
              <a:rPr lang="ru-RU" sz="2000" dirty="0">
                <a:solidFill>
                  <a:prstClr val="black"/>
                </a:solidFill>
              </a:rPr>
              <a:t> , (чел.)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889661"/>
              </p:ext>
            </p:extLst>
          </p:nvPr>
        </p:nvGraphicFramePr>
        <p:xfrm>
          <a:off x="467544" y="1556792"/>
          <a:ext cx="813690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681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 повторное обучение </a:t>
            </a:r>
            <a:r>
              <a:rPr lang="ru-RU" dirty="0" smtClean="0"/>
              <a:t>оставлено</a:t>
            </a:r>
            <a:r>
              <a:rPr lang="ru-RU" sz="2000" dirty="0">
                <a:solidFill>
                  <a:prstClr val="black"/>
                </a:solidFill>
              </a:rPr>
              <a:t> , (чел.)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948094"/>
              </p:ext>
            </p:extLst>
          </p:nvPr>
        </p:nvGraphicFramePr>
        <p:xfrm>
          <a:off x="251520" y="1340768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367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успеваемости и качества</a:t>
            </a:r>
            <a:r>
              <a:rPr lang="ru-RU" sz="2000" dirty="0" smtClean="0"/>
              <a:t>,%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432824"/>
              </p:ext>
            </p:extLst>
          </p:nvPr>
        </p:nvGraphicFramePr>
        <p:xfrm>
          <a:off x="179512" y="1412776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411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Количество отличников, ударников, </a:t>
            </a:r>
            <a:r>
              <a:rPr lang="ru-RU" sz="2000" dirty="0" smtClean="0"/>
              <a:t>чел.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524451"/>
              </p:ext>
            </p:extLst>
          </p:nvPr>
        </p:nvGraphicFramePr>
        <p:xfrm>
          <a:off x="395536" y="2132857"/>
          <a:ext cx="7704856" cy="288031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14145"/>
                <a:gridCol w="1830922"/>
                <a:gridCol w="1775615"/>
                <a:gridCol w="2184174"/>
              </a:tblGrid>
              <a:tr h="960106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2024-2025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96010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отличники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250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246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266</a:t>
                      </a:r>
                      <a:endParaRPr lang="ru-RU" sz="2400" b="1" dirty="0"/>
                    </a:p>
                  </a:txBody>
                  <a:tcPr/>
                </a:tc>
              </a:tr>
              <a:tr h="96010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ударники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1199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1270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1266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6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94122"/>
          </a:xfrm>
        </p:spPr>
        <p:txBody>
          <a:bodyPr>
            <a:noAutofit/>
          </a:bodyPr>
          <a:lstStyle/>
          <a:p>
            <a:r>
              <a:rPr lang="ru-RU" sz="3200" dirty="0" smtClean="0"/>
              <a:t>Успеваемость, качество обучения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211043"/>
              </p:ext>
            </p:extLst>
          </p:nvPr>
        </p:nvGraphicFramePr>
        <p:xfrm>
          <a:off x="251520" y="1124744"/>
          <a:ext cx="8568952" cy="518457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04256"/>
                <a:gridCol w="2304256"/>
                <a:gridCol w="1872208"/>
                <a:gridCol w="2088232"/>
              </a:tblGrid>
              <a:tr h="8924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99 - 100% успеваемость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Качество знаний более 40%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Низкая успеваемость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Низкое качество </a:t>
                      </a:r>
                      <a:endParaRPr lang="ru-RU" dirty="0"/>
                    </a:p>
                  </a:txBody>
                  <a:tcPr/>
                </a:tc>
              </a:tr>
              <a:tr h="4292149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err="1" smtClean="0">
                          <a:effectLst/>
                        </a:rPr>
                        <a:t>Заларинская</a:t>
                      </a:r>
                      <a:r>
                        <a:rPr lang="ru-RU" sz="1600" b="1" i="0" kern="1200" dirty="0" smtClean="0">
                          <a:effectLst/>
                        </a:rPr>
                        <a:t> СОШ № 1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</a:t>
                      </a:r>
                      <a:r>
                        <a:rPr lang="ru-RU" sz="1600" b="1" i="0" kern="1200" dirty="0" err="1" smtClean="0">
                          <a:effectLst/>
                        </a:rPr>
                        <a:t>Заларинская</a:t>
                      </a:r>
                      <a:r>
                        <a:rPr lang="ru-RU" sz="1600" b="1" i="0" kern="1200" dirty="0" smtClean="0">
                          <a:effectLst/>
                        </a:rPr>
                        <a:t> СОШ № 2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Троицкая СОШ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Семеновская СОШ</a:t>
                      </a:r>
                    </a:p>
                    <a:p>
                      <a:pPr algn="ctr"/>
                      <a:r>
                        <a:rPr lang="ru-RU" sz="1600" b="1" i="0" kern="1200" dirty="0" err="1" smtClean="0">
                          <a:effectLst/>
                        </a:rPr>
                        <a:t>Ханжиновская</a:t>
                      </a:r>
                      <a:r>
                        <a:rPr lang="ru-RU" sz="1600" b="1" i="0" kern="1200" dirty="0" smtClean="0">
                          <a:effectLst/>
                        </a:rPr>
                        <a:t> СОШ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</a:t>
                      </a:r>
                      <a:r>
                        <a:rPr lang="ru-RU" sz="1600" b="1" i="0" kern="1200" dirty="0" err="1" smtClean="0">
                          <a:effectLst/>
                        </a:rPr>
                        <a:t>Черемшанская</a:t>
                      </a:r>
                      <a:r>
                        <a:rPr lang="ru-RU" sz="1600" b="1" i="0" kern="1200" dirty="0" smtClean="0">
                          <a:effectLst/>
                        </a:rPr>
                        <a:t> СОШ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</a:t>
                      </a:r>
                      <a:r>
                        <a:rPr lang="ru-RU" sz="1600" b="1" i="0" kern="1200" dirty="0" err="1" smtClean="0">
                          <a:effectLst/>
                        </a:rPr>
                        <a:t>Холмогойская</a:t>
                      </a:r>
                      <a:r>
                        <a:rPr lang="ru-RU" sz="1600" b="1" i="0" kern="1200" dirty="0" smtClean="0">
                          <a:effectLst/>
                        </a:rPr>
                        <a:t> СОШ </a:t>
                      </a:r>
                      <a:r>
                        <a:rPr lang="ru-RU" sz="1600" b="1" i="0" kern="1200" dirty="0" err="1" smtClean="0">
                          <a:effectLst/>
                        </a:rPr>
                        <a:t>СОШ</a:t>
                      </a:r>
                      <a:r>
                        <a:rPr lang="ru-RU" sz="1600" b="1" i="0" kern="1200" dirty="0" smtClean="0">
                          <a:effectLst/>
                        </a:rPr>
                        <a:t> с. Моисеевка Солерудниковская гимназия </a:t>
                      </a:r>
                      <a:r>
                        <a:rPr lang="ru-RU" sz="1600" b="1" i="0" kern="1200" dirty="0" err="1" smtClean="0">
                          <a:effectLst/>
                        </a:rPr>
                        <a:t>Второтыретская</a:t>
                      </a:r>
                      <a:r>
                        <a:rPr lang="ru-RU" sz="1600" b="1" i="0" kern="1200" dirty="0" smtClean="0">
                          <a:effectLst/>
                        </a:rPr>
                        <a:t> ООШ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 </a:t>
                      </a:r>
                      <a:r>
                        <a:rPr lang="ru-RU" sz="1600" b="1" i="0" kern="1200" dirty="0" err="1" smtClean="0">
                          <a:effectLst/>
                        </a:rPr>
                        <a:t>Бажирская</a:t>
                      </a:r>
                      <a:r>
                        <a:rPr lang="ru-RU" sz="1600" b="1" i="0" kern="1200" dirty="0" smtClean="0">
                          <a:effectLst/>
                        </a:rPr>
                        <a:t> ООШ </a:t>
                      </a:r>
                      <a:r>
                        <a:rPr lang="ru-RU" sz="1600" b="1" i="0" kern="1200" dirty="0" err="1" smtClean="0">
                          <a:effectLst/>
                        </a:rPr>
                        <a:t>Новочеремховская</a:t>
                      </a:r>
                      <a:r>
                        <a:rPr lang="ru-RU" sz="1600" b="1" i="0" kern="1200" dirty="0" smtClean="0">
                          <a:effectLst/>
                        </a:rPr>
                        <a:t> ООШ</a:t>
                      </a:r>
                    </a:p>
                    <a:p>
                      <a:pPr algn="ctr"/>
                      <a:r>
                        <a:rPr lang="ru-RU" sz="1600" b="1" i="0" kern="1200" dirty="0" smtClean="0">
                          <a:effectLst/>
                        </a:rPr>
                        <a:t> </a:t>
                      </a:r>
                      <a:r>
                        <a:rPr lang="ru-RU" sz="1600" b="1" i="0" kern="1200" dirty="0" err="1" smtClean="0">
                          <a:effectLst/>
                        </a:rPr>
                        <a:t>Сортовская</a:t>
                      </a:r>
                      <a:r>
                        <a:rPr lang="ru-RU" sz="1600" b="1" i="0" kern="1200" dirty="0" smtClean="0">
                          <a:effectLst/>
                        </a:rPr>
                        <a:t> ООШ</a:t>
                      </a:r>
                      <a:endParaRPr lang="ru-RU" sz="1800" b="1" i="0" kern="1200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err="1" smtClean="0">
                          <a:effectLst/>
                        </a:rPr>
                        <a:t>Заларинская</a:t>
                      </a:r>
                      <a:r>
                        <a:rPr lang="ru-RU" sz="1600" b="1" kern="1200" dirty="0" smtClean="0">
                          <a:effectLst/>
                        </a:rPr>
                        <a:t> СОШ № 1</a:t>
                      </a:r>
                    </a:p>
                    <a:p>
                      <a:pPr algn="ctr"/>
                      <a:r>
                        <a:rPr lang="ru-RU" sz="1600" b="1" kern="1200" dirty="0" smtClean="0">
                          <a:effectLst/>
                        </a:rPr>
                        <a:t> </a:t>
                      </a:r>
                      <a:r>
                        <a:rPr lang="ru-RU" sz="1600" b="1" kern="1200" dirty="0" err="1" smtClean="0">
                          <a:effectLst/>
                        </a:rPr>
                        <a:t>Заларинская</a:t>
                      </a:r>
                      <a:r>
                        <a:rPr lang="ru-RU" sz="1600" b="1" kern="1200" dirty="0" smtClean="0">
                          <a:effectLst/>
                        </a:rPr>
                        <a:t> СОШ № 2</a:t>
                      </a:r>
                    </a:p>
                    <a:p>
                      <a:pPr algn="ctr"/>
                      <a:r>
                        <a:rPr lang="ru-RU" sz="1600" b="1" kern="1200" dirty="0" smtClean="0">
                          <a:effectLst/>
                        </a:rPr>
                        <a:t>Солерудниковская гимназия </a:t>
                      </a:r>
                      <a:r>
                        <a:rPr lang="ru-RU" sz="1600" b="1" kern="1200" dirty="0" err="1" smtClean="0">
                          <a:effectLst/>
                        </a:rPr>
                        <a:t>Черемшанская</a:t>
                      </a:r>
                      <a:r>
                        <a:rPr lang="ru-RU" sz="1600" b="1" kern="1200" dirty="0" smtClean="0">
                          <a:effectLst/>
                        </a:rPr>
                        <a:t> СОШ</a:t>
                      </a:r>
                    </a:p>
                    <a:p>
                      <a:pPr algn="ctr"/>
                      <a:r>
                        <a:rPr lang="ru-RU" sz="1600" b="1" kern="1200" dirty="0" smtClean="0">
                          <a:effectLst/>
                        </a:rPr>
                        <a:t>Хор-</a:t>
                      </a:r>
                      <a:r>
                        <a:rPr lang="ru-RU" sz="1600" b="1" kern="1200" dirty="0" err="1" smtClean="0">
                          <a:effectLst/>
                        </a:rPr>
                        <a:t>Тагнинская</a:t>
                      </a:r>
                      <a:r>
                        <a:rPr lang="ru-RU" sz="1600" b="1" kern="1200" dirty="0" smtClean="0">
                          <a:effectLst/>
                        </a:rPr>
                        <a:t> СОШ</a:t>
                      </a:r>
                    </a:p>
                    <a:p>
                      <a:pPr algn="ctr"/>
                      <a:r>
                        <a:rPr lang="ru-RU" sz="1600" b="1" kern="1200" dirty="0" smtClean="0">
                          <a:effectLst/>
                        </a:rPr>
                        <a:t> СОШ с. Моисеевка Семеновская СОШ</a:t>
                      </a:r>
                    </a:p>
                    <a:p>
                      <a:pPr algn="ctr"/>
                      <a:r>
                        <a:rPr lang="ru-RU" sz="1600" b="1" kern="1200" dirty="0" err="1" smtClean="0">
                          <a:effectLst/>
                        </a:rPr>
                        <a:t>Ханжиновская</a:t>
                      </a:r>
                      <a:r>
                        <a:rPr lang="ru-RU" sz="1600" b="1" kern="1200" dirty="0" smtClean="0">
                          <a:effectLst/>
                        </a:rPr>
                        <a:t> СОШ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/>
                        <a:t>Веренская</a:t>
                      </a:r>
                      <a:r>
                        <a:rPr lang="ru-RU" sz="1600" b="0" dirty="0" smtClean="0"/>
                        <a:t> СОШ</a:t>
                      </a:r>
                    </a:p>
                    <a:p>
                      <a:pPr algn="ctr"/>
                      <a:r>
                        <a:rPr lang="ru-RU" sz="1600" b="0" dirty="0" smtClean="0"/>
                        <a:t> -  91 %</a:t>
                      </a:r>
                    </a:p>
                    <a:p>
                      <a:pPr algn="ctr"/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Заларинская</a:t>
                      </a:r>
                      <a:r>
                        <a:rPr lang="ru-RU" sz="1600" b="0" dirty="0" smtClean="0"/>
                        <a:t> ООШ – 93 %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err="1" smtClean="0">
                          <a:effectLst/>
                        </a:rPr>
                        <a:t>Новочеремховская</a:t>
                      </a:r>
                      <a:r>
                        <a:rPr lang="ru-RU" sz="1600" kern="1200" dirty="0" smtClean="0">
                          <a:effectLst/>
                        </a:rPr>
                        <a:t> ООШ</a:t>
                      </a:r>
                    </a:p>
                    <a:p>
                      <a:pPr algn="ctr"/>
                      <a:r>
                        <a:rPr lang="ru-RU" sz="1600" kern="1200" dirty="0" smtClean="0">
                          <a:effectLst/>
                        </a:rPr>
                        <a:t> </a:t>
                      </a:r>
                      <a:r>
                        <a:rPr lang="ru-RU" sz="1600" kern="1200" dirty="0" err="1" smtClean="0">
                          <a:effectLst/>
                        </a:rPr>
                        <a:t>Веренская</a:t>
                      </a:r>
                      <a:r>
                        <a:rPr lang="ru-RU" sz="1600" kern="1200" dirty="0" smtClean="0">
                          <a:effectLst/>
                        </a:rPr>
                        <a:t> СОШ </a:t>
                      </a:r>
                      <a:r>
                        <a:rPr lang="ru-RU" sz="1600" kern="1200" dirty="0" err="1" smtClean="0">
                          <a:effectLst/>
                        </a:rPr>
                        <a:t>Сортовская</a:t>
                      </a:r>
                      <a:r>
                        <a:rPr lang="ru-RU" sz="1600" kern="1200" dirty="0" smtClean="0">
                          <a:effectLst/>
                        </a:rPr>
                        <a:t> ООШ – 24%. 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6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Кадровый педагогический состав района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4516671"/>
            <a:ext cx="4176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Имеют высшую и первую квалификационную категории – 213 человек (53%). </a:t>
            </a:r>
            <a:endParaRPr lang="ru-RU" sz="2000" b="1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402433"/>
              </p:ext>
            </p:extLst>
          </p:nvPr>
        </p:nvGraphicFramePr>
        <p:xfrm>
          <a:off x="107504" y="1556792"/>
          <a:ext cx="4680520" cy="310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689706"/>
              </p:ext>
            </p:extLst>
          </p:nvPr>
        </p:nvGraphicFramePr>
        <p:xfrm>
          <a:off x="4703313" y="174263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4016" y="423967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25 </a:t>
            </a:r>
            <a:r>
              <a:rPr lang="ru-RU" dirty="0"/>
              <a:t>% </a:t>
            </a:r>
            <a:r>
              <a:rPr lang="ru-RU" dirty="0" smtClean="0"/>
              <a:t>- пенсионного  </a:t>
            </a:r>
            <a:r>
              <a:rPr lang="ru-RU" dirty="0"/>
              <a:t>и </a:t>
            </a:r>
            <a:r>
              <a:rPr lang="ru-RU" dirty="0" err="1"/>
              <a:t>предпенсионного</a:t>
            </a:r>
            <a:r>
              <a:rPr lang="ru-RU" dirty="0"/>
              <a:t> возраста. </a:t>
            </a:r>
            <a:endParaRPr lang="ru-RU" dirty="0" smtClean="0"/>
          </a:p>
          <a:p>
            <a:r>
              <a:rPr lang="ru-RU" dirty="0" smtClean="0"/>
              <a:t>Средняя </a:t>
            </a:r>
            <a:r>
              <a:rPr lang="ru-RU" dirty="0"/>
              <a:t>численность педагогических работников со стажем более 20 лет составляет </a:t>
            </a:r>
            <a:r>
              <a:rPr lang="ru-RU" dirty="0" smtClean="0"/>
              <a:t>59 </a:t>
            </a:r>
            <a:r>
              <a:rPr lang="ru-RU" dirty="0"/>
              <a:t>%. </a:t>
            </a:r>
            <a:endParaRPr lang="ru-RU" dirty="0" smtClean="0"/>
          </a:p>
          <a:p>
            <a:r>
              <a:rPr lang="ru-RU" dirty="0" smtClean="0"/>
              <a:t>Молодых </a:t>
            </a:r>
            <a:r>
              <a:rPr lang="ru-RU" dirty="0"/>
              <a:t>специалистов в возрасте до 35 лет – </a:t>
            </a:r>
            <a:r>
              <a:rPr lang="ru-RU" dirty="0" smtClean="0"/>
              <a:t>84 человека - 21%. </a:t>
            </a:r>
          </a:p>
          <a:p>
            <a:r>
              <a:rPr lang="ru-RU" dirty="0" smtClean="0"/>
              <a:t>Охват </a:t>
            </a:r>
            <a:r>
              <a:rPr lang="ru-RU" dirty="0"/>
              <a:t>курсами повышения квалификации педагогических работников составил </a:t>
            </a:r>
            <a:r>
              <a:rPr lang="ru-RU" dirty="0" smtClean="0"/>
              <a:t>75 </a:t>
            </a:r>
            <a:r>
              <a:rPr lang="ru-RU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7466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Победитель регионального этапа конкурса на </a:t>
            </a:r>
            <a:r>
              <a:rPr lang="ru-RU" sz="2800" b="1" dirty="0"/>
              <a:t>присуждение премий лучшим учителям за достижения в педагогической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27014" y="2060847"/>
            <a:ext cx="4077206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 err="1" smtClean="0"/>
              <a:t>Кузеванова</a:t>
            </a:r>
            <a:r>
              <a:rPr lang="ru-RU" sz="3600" i="1" dirty="0" smtClean="0"/>
              <a:t> Яна</a:t>
            </a:r>
          </a:p>
          <a:p>
            <a:pPr algn="ctr"/>
            <a:r>
              <a:rPr lang="ru-RU" sz="3600" i="1" dirty="0" smtClean="0"/>
              <a:t> Кирилловна</a:t>
            </a:r>
          </a:p>
          <a:p>
            <a:r>
              <a:rPr lang="ru-RU" sz="3600" i="1" dirty="0" smtClean="0"/>
              <a:t> </a:t>
            </a:r>
          </a:p>
          <a:p>
            <a:pPr algn="ctr"/>
            <a:r>
              <a:rPr lang="ru-RU" sz="3600" i="1" dirty="0" smtClean="0"/>
              <a:t>учитель</a:t>
            </a:r>
          </a:p>
          <a:p>
            <a:pPr algn="ctr"/>
            <a:r>
              <a:rPr lang="ru-RU" sz="3600" i="1" dirty="0" smtClean="0"/>
              <a:t> МБОУ </a:t>
            </a:r>
            <a:r>
              <a:rPr lang="ru-RU" sz="3600" i="1" dirty="0" err="1" smtClean="0"/>
              <a:t>Заларинская</a:t>
            </a:r>
            <a:endParaRPr lang="ru-RU" sz="3600" i="1" dirty="0" smtClean="0"/>
          </a:p>
          <a:p>
            <a:pPr algn="ctr"/>
            <a:r>
              <a:rPr lang="ru-RU" sz="3600" i="1" dirty="0" smtClean="0"/>
              <a:t> </a:t>
            </a:r>
            <a:r>
              <a:rPr lang="ru-RU" sz="3600" i="1" dirty="0" err="1" smtClean="0"/>
              <a:t>сош</a:t>
            </a:r>
            <a:r>
              <a:rPr lang="ru-RU" sz="3600" i="1" dirty="0" smtClean="0"/>
              <a:t> №1</a:t>
            </a:r>
            <a:endParaRPr lang="ru-RU" sz="36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112268"/>
            <a:ext cx="3201987" cy="3071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56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Лауреат </a:t>
            </a:r>
            <a:r>
              <a:rPr lang="ru-RU" sz="2800" b="1" dirty="0"/>
              <a:t>регионального конкурса среди педагогов дополнительного образования «Сердце отдаю детям»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97924" y="2060847"/>
            <a:ext cx="493539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 err="1" smtClean="0"/>
              <a:t>Ширякова</a:t>
            </a:r>
            <a:r>
              <a:rPr lang="ru-RU" sz="3600" i="1" dirty="0" smtClean="0"/>
              <a:t> Валентина</a:t>
            </a:r>
          </a:p>
          <a:p>
            <a:pPr algn="ctr"/>
            <a:r>
              <a:rPr lang="ru-RU" sz="3600" i="1" dirty="0" smtClean="0"/>
              <a:t> Иннокентьевна</a:t>
            </a:r>
          </a:p>
          <a:p>
            <a:r>
              <a:rPr lang="ru-RU" sz="3600" i="1" dirty="0" smtClean="0"/>
              <a:t> </a:t>
            </a:r>
          </a:p>
          <a:p>
            <a:pPr algn="ctr"/>
            <a:r>
              <a:rPr lang="ru-RU" sz="2400" i="1" dirty="0" smtClean="0"/>
              <a:t>педагог</a:t>
            </a:r>
          </a:p>
          <a:p>
            <a:pPr algn="ctr"/>
            <a:r>
              <a:rPr lang="ru-RU" sz="2400" i="1" dirty="0" smtClean="0"/>
              <a:t> МБУ </a:t>
            </a:r>
            <a:r>
              <a:rPr lang="ru-RU" sz="2400" i="1" dirty="0"/>
              <a:t>ДО «</a:t>
            </a:r>
            <a:r>
              <a:rPr lang="ru-RU" sz="2400" i="1" dirty="0" err="1"/>
              <a:t>Заларинский</a:t>
            </a:r>
            <a:r>
              <a:rPr lang="ru-RU" sz="2400" i="1" dirty="0"/>
              <a:t> Дом</a:t>
            </a:r>
          </a:p>
          <a:p>
            <a:pPr algn="ctr"/>
            <a:r>
              <a:rPr lang="ru-RU" sz="2400" i="1" dirty="0" smtClean="0"/>
              <a:t>детско-юношеского </a:t>
            </a:r>
            <a:r>
              <a:rPr lang="ru-RU" sz="2400" i="1" dirty="0"/>
              <a:t>творчества»</a:t>
            </a:r>
            <a:endParaRPr lang="ru-RU" sz="3600" i="1" dirty="0"/>
          </a:p>
        </p:txBody>
      </p:sp>
      <p:pic>
        <p:nvPicPr>
          <p:cNvPr id="15362" name="Picture 2" descr="C:\Users\NOTEBOOK\Desktop\Конференция 2025\IMG-20250820-WA00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110300" cy="3258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35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Финалист </a:t>
            </a:r>
            <a:r>
              <a:rPr lang="ru-RU" sz="2800" b="1" dirty="0"/>
              <a:t>регионального конкурса среди молодых руководителей «Дебют»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99238" y="2060847"/>
            <a:ext cx="493276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 err="1"/>
              <a:t>Кирик</a:t>
            </a:r>
            <a:r>
              <a:rPr lang="ru-RU" sz="3600" i="1" dirty="0"/>
              <a:t> Антон </a:t>
            </a:r>
            <a:r>
              <a:rPr lang="ru-RU" sz="3600" i="1" dirty="0" smtClean="0"/>
              <a:t>Сергеевич</a:t>
            </a:r>
          </a:p>
          <a:p>
            <a:pPr algn="ctr"/>
            <a:r>
              <a:rPr lang="ru-RU" sz="3600" i="1" dirty="0" smtClean="0"/>
              <a:t> </a:t>
            </a:r>
          </a:p>
          <a:p>
            <a:pPr algn="ctr"/>
            <a:r>
              <a:rPr lang="ru-RU" sz="2400" i="1" dirty="0" smtClean="0"/>
              <a:t>Директор</a:t>
            </a:r>
          </a:p>
          <a:p>
            <a:pPr algn="ctr"/>
            <a:r>
              <a:rPr lang="ru-RU" sz="2400" i="1" dirty="0" smtClean="0"/>
              <a:t> </a:t>
            </a:r>
            <a:r>
              <a:rPr lang="ru-RU" sz="2400" i="1" dirty="0"/>
              <a:t>МБУ ДОД Спортивной </a:t>
            </a:r>
            <a:r>
              <a:rPr lang="ru-RU" sz="2400" i="1" dirty="0" smtClean="0"/>
              <a:t>школы</a:t>
            </a:r>
          </a:p>
          <a:p>
            <a:pPr algn="ctr"/>
            <a:r>
              <a:rPr lang="ru-RU" sz="2400" i="1" dirty="0" smtClean="0"/>
              <a:t> </a:t>
            </a:r>
            <a:r>
              <a:rPr lang="ru-RU" sz="2400" i="1" dirty="0" err="1"/>
              <a:t>Заларинского</a:t>
            </a:r>
            <a:r>
              <a:rPr lang="ru-RU" sz="2400" i="1" dirty="0"/>
              <a:t> района</a:t>
            </a:r>
            <a:endParaRPr lang="ru-RU" sz="3600" i="1" dirty="0"/>
          </a:p>
        </p:txBody>
      </p:sp>
      <p:pic>
        <p:nvPicPr>
          <p:cNvPr id="14338" name="Picture 2" descr="C:\Users\NOTEBOOK\Desktop\Конференция 2025\IMG_20250820_114817_07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060847"/>
            <a:ext cx="3172832" cy="3365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6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ru-RU" dirty="0" smtClean="0"/>
              <a:t>Учитель года 2025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403725"/>
              </p:ext>
            </p:extLst>
          </p:nvPr>
        </p:nvGraphicFramePr>
        <p:xfrm>
          <a:off x="395536" y="1196752"/>
          <a:ext cx="8229600" cy="1920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Победитель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Астапенко Олеся Сергеевна</a:t>
                      </a:r>
                    </a:p>
                    <a:p>
                      <a:pPr algn="ctr"/>
                      <a:r>
                        <a:rPr lang="ru-RU" dirty="0" smtClean="0"/>
                        <a:t>МБОУ Солерудниковская гимназия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 </a:t>
                      </a:r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Андреева Наталья Андреевна</a:t>
                      </a:r>
                    </a:p>
                    <a:p>
                      <a:pPr algn="ctr"/>
                      <a:r>
                        <a:rPr lang="ru-RU" dirty="0" smtClean="0"/>
                        <a:t>МБОУ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ООШ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III</a:t>
                      </a:r>
                      <a:r>
                        <a:rPr lang="ru-RU" dirty="0" smtClean="0"/>
                        <a:t>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Сайфулина</a:t>
                      </a:r>
                      <a:r>
                        <a:rPr lang="ru-RU" dirty="0" smtClean="0"/>
                        <a:t> Ирина Николаевна</a:t>
                      </a:r>
                    </a:p>
                    <a:p>
                      <a:pPr algn="ctr"/>
                      <a:r>
                        <a:rPr lang="ru-RU" dirty="0" smtClean="0"/>
                        <a:t>МБОУ </a:t>
                      </a:r>
                      <a:r>
                        <a:rPr lang="ru-RU" dirty="0" err="1" smtClean="0"/>
                        <a:t>Холмогойская</a:t>
                      </a:r>
                      <a:r>
                        <a:rPr lang="ru-RU" dirty="0" smtClean="0"/>
                        <a:t> СОШ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2770" name="Picture 2" descr="C:\Users\NOTEBOOK\Downloads\attachments (4)\image-20-08-25-01-03-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6" y="3212976"/>
            <a:ext cx="6965032" cy="3343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1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Учитель года </a:t>
            </a:r>
            <a:r>
              <a:rPr lang="ru-RU" dirty="0" smtClean="0"/>
              <a:t>2025</a:t>
            </a:r>
            <a:endParaRPr lang="ru-RU" dirty="0"/>
          </a:p>
        </p:txBody>
      </p:sp>
      <p:pic>
        <p:nvPicPr>
          <p:cNvPr id="31746" name="Picture 2" descr="C:\Users\NOTEBOOK\Downloads\attachments (4)\image-20-08-25-01-03-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109835" cy="5332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87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0106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Профессиональные </a:t>
            </a:r>
            <a:r>
              <a:rPr lang="ru-RU" sz="2800" b="1" i="1" dirty="0" smtClean="0">
                <a:solidFill>
                  <a:srgbClr val="FF0000"/>
                </a:solidFill>
              </a:rPr>
              <a:t>конкурсы: Очно-заочный конкурс «Секреты мастерства»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063770"/>
              </p:ext>
            </p:extLst>
          </p:nvPr>
        </p:nvGraphicFramePr>
        <p:xfrm>
          <a:off x="2771800" y="1128239"/>
          <a:ext cx="6141368" cy="56165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4336"/>
                <a:gridCol w="3117032"/>
              </a:tblGrid>
              <a:tr h="179486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Диплом </a:t>
                      </a:r>
                      <a:r>
                        <a:rPr lang="en-US" sz="1600" dirty="0" smtClean="0"/>
                        <a:t>I </a:t>
                      </a:r>
                      <a:r>
                        <a:rPr lang="ru-RU" sz="1600" dirty="0" smtClean="0"/>
                        <a:t>степени</a:t>
                      </a:r>
                    </a:p>
                    <a:p>
                      <a:r>
                        <a:rPr lang="ru-RU" sz="800" dirty="0" err="1" smtClean="0"/>
                        <a:t>Будникову</a:t>
                      </a:r>
                      <a:r>
                        <a:rPr lang="ru-RU" sz="800" dirty="0" smtClean="0"/>
                        <a:t> Наталью Сергеевну, МБОУ Семеновская СОШ;</a:t>
                      </a:r>
                    </a:p>
                    <a:p>
                      <a:r>
                        <a:rPr lang="ru-RU" sz="800" dirty="0" smtClean="0"/>
                        <a:t>- Прохорову Анастасию Владимировну, МБОУ </a:t>
                      </a:r>
                      <a:r>
                        <a:rPr lang="ru-RU" sz="800" dirty="0" err="1" smtClean="0"/>
                        <a:t>Веренская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Прохорову Ларису Николаевну, МБОУ </a:t>
                      </a:r>
                      <a:r>
                        <a:rPr lang="ru-RU" sz="800" dirty="0" err="1" smtClean="0"/>
                        <a:t>Веренская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Харбанову</a:t>
                      </a:r>
                      <a:r>
                        <a:rPr lang="ru-RU" sz="800" dirty="0" smtClean="0"/>
                        <a:t> Елену Михайловну, МБОУ </a:t>
                      </a:r>
                      <a:r>
                        <a:rPr lang="ru-RU" sz="800" dirty="0" err="1" smtClean="0"/>
                        <a:t>Веренская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Цикунову</a:t>
                      </a:r>
                      <a:r>
                        <a:rPr lang="ru-RU" sz="800" dirty="0" smtClean="0"/>
                        <a:t> Татьяну Анатольевну, МБОУ </a:t>
                      </a:r>
                      <a:r>
                        <a:rPr lang="ru-RU" sz="800" dirty="0" err="1" smtClean="0"/>
                        <a:t>Второтыретская</a:t>
                      </a:r>
                      <a:r>
                        <a:rPr lang="ru-RU" sz="800" dirty="0" smtClean="0"/>
                        <a:t> ООШ;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Баторову</a:t>
                      </a:r>
                      <a:r>
                        <a:rPr lang="ru-RU" sz="800" dirty="0" smtClean="0"/>
                        <a:t>  Екатерину Александровну, МБОУ Семеновская СОШ; </a:t>
                      </a:r>
                    </a:p>
                    <a:p>
                      <a:r>
                        <a:rPr lang="ru-RU" sz="800" dirty="0" smtClean="0"/>
                        <a:t>- Жукову Наталью Анатольевну, МБОУ Семеновская СОШ;</a:t>
                      </a:r>
                    </a:p>
                    <a:p>
                      <a:r>
                        <a:rPr lang="ru-RU" sz="800" dirty="0" smtClean="0"/>
                        <a:t>- Людвиг Марину Владимировну, МБОУ Солерудниковская гимназия;</a:t>
                      </a:r>
                    </a:p>
                    <a:p>
                      <a:r>
                        <a:rPr lang="ru-RU" sz="800" dirty="0" smtClean="0"/>
                        <a:t>- Моргунову Любовь Петровну, МБОУ Солерудниковская гимназия;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-Степанову Марину Александровну, МБОУ Солерудниковская гимназия;</a:t>
                      </a:r>
                    </a:p>
                    <a:p>
                      <a:r>
                        <a:rPr lang="ru-RU" sz="800" b="0" dirty="0" smtClean="0"/>
                        <a:t>- </a:t>
                      </a:r>
                      <a:r>
                        <a:rPr lang="ru-RU" sz="800" b="0" dirty="0" err="1" smtClean="0"/>
                        <a:t>Циомик</a:t>
                      </a:r>
                      <a:r>
                        <a:rPr lang="ru-RU" sz="800" b="0" dirty="0" smtClean="0"/>
                        <a:t> Наталью Владимировну МБОУ Солерудниковская гимназия;</a:t>
                      </a:r>
                    </a:p>
                    <a:p>
                      <a:r>
                        <a:rPr lang="ru-RU" sz="800" b="0" dirty="0" smtClean="0"/>
                        <a:t>- </a:t>
                      </a:r>
                      <a:r>
                        <a:rPr lang="ru-RU" sz="800" b="0" dirty="0" err="1" smtClean="0"/>
                        <a:t>Горькавую</a:t>
                      </a:r>
                      <a:r>
                        <a:rPr lang="ru-RU" sz="800" b="0" dirty="0" smtClean="0"/>
                        <a:t> Светлану Николаевну, МБОУ </a:t>
                      </a:r>
                      <a:r>
                        <a:rPr lang="ru-RU" sz="800" b="0" dirty="0" err="1" smtClean="0"/>
                        <a:t>Тыретская</a:t>
                      </a:r>
                      <a:r>
                        <a:rPr lang="ru-RU" sz="800" b="0" dirty="0" smtClean="0"/>
                        <a:t> СОШ;  </a:t>
                      </a:r>
                    </a:p>
                    <a:p>
                      <a:r>
                        <a:rPr lang="ru-RU" sz="800" b="0" dirty="0" smtClean="0"/>
                        <a:t>- Истомину Елену </a:t>
                      </a:r>
                      <a:r>
                        <a:rPr lang="ru-RU" sz="800" b="0" dirty="0" err="1" smtClean="0"/>
                        <a:t>Густавовну</a:t>
                      </a:r>
                      <a:r>
                        <a:rPr lang="ru-RU" sz="800" b="0" dirty="0" smtClean="0"/>
                        <a:t>, МБОУ </a:t>
                      </a:r>
                      <a:r>
                        <a:rPr lang="ru-RU" sz="800" b="0" dirty="0" err="1" smtClean="0"/>
                        <a:t>Тыретская</a:t>
                      </a:r>
                      <a:r>
                        <a:rPr lang="ru-RU" sz="800" b="0" dirty="0" smtClean="0"/>
                        <a:t> СОШ;  </a:t>
                      </a:r>
                    </a:p>
                    <a:p>
                      <a:r>
                        <a:rPr lang="ru-RU" sz="800" b="0" dirty="0" smtClean="0"/>
                        <a:t>- </a:t>
                      </a:r>
                      <a:r>
                        <a:rPr lang="ru-RU" sz="800" b="0" dirty="0" err="1" smtClean="0"/>
                        <a:t>Помогаеву</a:t>
                      </a:r>
                      <a:r>
                        <a:rPr lang="ru-RU" sz="800" b="0" dirty="0" smtClean="0"/>
                        <a:t> Любовь Юрьевну, МБОУ </a:t>
                      </a:r>
                      <a:r>
                        <a:rPr lang="ru-RU" sz="800" b="0" dirty="0" err="1" smtClean="0"/>
                        <a:t>Тыретская</a:t>
                      </a:r>
                      <a:r>
                        <a:rPr lang="ru-RU" sz="800" b="0" dirty="0" smtClean="0"/>
                        <a:t> СОШ;  </a:t>
                      </a:r>
                    </a:p>
                    <a:p>
                      <a:r>
                        <a:rPr lang="ru-RU" sz="800" b="0" dirty="0" smtClean="0"/>
                        <a:t>- Ермакову Ксению Анатольевну, МБОУ </a:t>
                      </a:r>
                      <a:r>
                        <a:rPr lang="ru-RU" sz="800" b="0" dirty="0" err="1" smtClean="0"/>
                        <a:t>Ханжиновская</a:t>
                      </a:r>
                      <a:r>
                        <a:rPr lang="ru-RU" sz="800" b="0" dirty="0" smtClean="0"/>
                        <a:t> СОШ;  </a:t>
                      </a:r>
                    </a:p>
                    <a:p>
                      <a:r>
                        <a:rPr lang="ru-RU" sz="800" b="0" dirty="0" smtClean="0"/>
                        <a:t>- </a:t>
                      </a:r>
                      <a:r>
                        <a:rPr lang="ru-RU" sz="800" b="0" dirty="0" err="1" smtClean="0"/>
                        <a:t>Кулигину</a:t>
                      </a:r>
                      <a:r>
                        <a:rPr lang="ru-RU" sz="800" b="0" dirty="0" smtClean="0"/>
                        <a:t> Надежду Владимировну, МБОУ </a:t>
                      </a:r>
                      <a:r>
                        <a:rPr lang="ru-RU" sz="800" b="0" dirty="0" err="1" smtClean="0"/>
                        <a:t>Ханжиновская</a:t>
                      </a:r>
                      <a:r>
                        <a:rPr lang="ru-RU" sz="800" b="0" dirty="0" smtClean="0"/>
                        <a:t> СОШ;</a:t>
                      </a:r>
                    </a:p>
                    <a:p>
                      <a:r>
                        <a:rPr lang="ru-RU" sz="800" b="0" dirty="0" smtClean="0"/>
                        <a:t>- </a:t>
                      </a:r>
                      <a:r>
                        <a:rPr lang="ru-RU" sz="800" b="0" dirty="0" err="1" smtClean="0"/>
                        <a:t>Нелепову</a:t>
                      </a:r>
                      <a:r>
                        <a:rPr lang="ru-RU" sz="800" b="0" dirty="0" smtClean="0"/>
                        <a:t> Ирину Владимировну, МБОУ </a:t>
                      </a:r>
                      <a:r>
                        <a:rPr lang="ru-RU" sz="800" b="0" dirty="0" err="1" smtClean="0"/>
                        <a:t>Ханжиновская</a:t>
                      </a:r>
                      <a:r>
                        <a:rPr lang="ru-RU" sz="800" b="0" dirty="0" smtClean="0"/>
                        <a:t> СОШ.</a:t>
                      </a:r>
                    </a:p>
                  </a:txBody>
                  <a:tcPr/>
                </a:tc>
              </a:tr>
              <a:tr h="160405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Диплом </a:t>
                      </a:r>
                      <a:r>
                        <a:rPr lang="en-US" sz="1600" dirty="0" smtClean="0"/>
                        <a:t>II </a:t>
                      </a:r>
                      <a:r>
                        <a:rPr lang="ru-RU" sz="1600" dirty="0" smtClean="0"/>
                        <a:t>степени</a:t>
                      </a:r>
                    </a:p>
                    <a:p>
                      <a:r>
                        <a:rPr lang="ru-RU" sz="800" dirty="0" smtClean="0"/>
                        <a:t>- Бровкину Оксану Александровну, МБОУ Хор-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Дятлову Екатерину Анатольевну, МБОУ Хор-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Тоцкую Светлану Николаевну, МБОУ Хор-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Прокопьеву Ирину Владимировну, МБОУ Хор-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Борисову Светлану Вячеславовну, МБОУ СОШ с. Моисеевка;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Меризанову</a:t>
                      </a:r>
                      <a:r>
                        <a:rPr lang="ru-RU" sz="800" dirty="0" smtClean="0"/>
                        <a:t> Ольгу Альбертовну, МБОУ СОШ с. Моисеевка;</a:t>
                      </a:r>
                    </a:p>
                    <a:p>
                      <a:r>
                        <a:rPr lang="ru-RU" sz="800" dirty="0" smtClean="0"/>
                        <a:t>- Левченко Екатерину Валентиновну, МБОУ СОШ с. Моисеевка;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Шнитуленко</a:t>
                      </a:r>
                      <a:r>
                        <a:rPr lang="ru-RU" sz="800" dirty="0" smtClean="0"/>
                        <a:t> Надежду Юрьевну, МБОУ СОШ с. Моисеевка;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 smtClean="0"/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Брилеву</a:t>
                      </a:r>
                      <a:r>
                        <a:rPr lang="ru-RU" sz="800" dirty="0" smtClean="0"/>
                        <a:t> Татьяну Николаевну, МБОУ СОШ с. Моисеевка;</a:t>
                      </a:r>
                    </a:p>
                    <a:p>
                      <a:r>
                        <a:rPr lang="ru-RU" sz="800" dirty="0" smtClean="0"/>
                        <a:t>- Третьякову Юлию Васильевну, МБОУ «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ООШ»;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Темникову</a:t>
                      </a:r>
                      <a:r>
                        <a:rPr lang="ru-RU" sz="800" dirty="0" smtClean="0"/>
                        <a:t> Екатерину Алексеевну, МБОУ «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ООШ»;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Зезюля</a:t>
                      </a:r>
                      <a:r>
                        <a:rPr lang="ru-RU" sz="800" dirty="0" smtClean="0"/>
                        <a:t> Олесю Николаевну, МБОУ «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ООШ»;</a:t>
                      </a:r>
                    </a:p>
                    <a:p>
                      <a:r>
                        <a:rPr lang="ru-RU" sz="800" dirty="0" smtClean="0"/>
                        <a:t>- Филиппову Лидию Васильевну, МБОУ «</a:t>
                      </a:r>
                      <a:r>
                        <a:rPr lang="ru-RU" sz="800" dirty="0" err="1" smtClean="0"/>
                        <a:t>Тагнинская</a:t>
                      </a:r>
                      <a:r>
                        <a:rPr lang="ru-RU" sz="800" dirty="0" smtClean="0"/>
                        <a:t> ООШ»</a:t>
                      </a:r>
                    </a:p>
                  </a:txBody>
                  <a:tcPr/>
                </a:tc>
              </a:tr>
              <a:tr h="221421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Диплом III степени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Ходунько</a:t>
                      </a:r>
                      <a:r>
                        <a:rPr lang="ru-RU" sz="800" dirty="0" smtClean="0"/>
                        <a:t> Ольгу Евгеньевну,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Савранчук</a:t>
                      </a:r>
                      <a:r>
                        <a:rPr lang="ru-RU" sz="800" dirty="0" smtClean="0"/>
                        <a:t> Анну Викторовну,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Скрипак</a:t>
                      </a:r>
                      <a:r>
                        <a:rPr lang="ru-RU" sz="800" dirty="0" smtClean="0"/>
                        <a:t> Наталию Николаевну,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Кулинич</a:t>
                      </a:r>
                      <a:r>
                        <a:rPr lang="ru-RU" sz="800" dirty="0" smtClean="0"/>
                        <a:t> Анну Михайловну,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Гопоненко Надежду Александровну,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Васильченко Риту </a:t>
                      </a:r>
                      <a:r>
                        <a:rPr lang="ru-RU" sz="800" dirty="0" err="1" smtClean="0"/>
                        <a:t>Видмантасовну</a:t>
                      </a:r>
                      <a:r>
                        <a:rPr lang="ru-RU" sz="800" dirty="0" smtClean="0"/>
                        <a:t>, МБОУ </a:t>
                      </a:r>
                      <a:r>
                        <a:rPr lang="ru-RU" sz="800" dirty="0" err="1" smtClean="0"/>
                        <a:t>Бабагайская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Макарову Надежду Сергеевну, МБОУ </a:t>
                      </a:r>
                      <a:r>
                        <a:rPr lang="ru-RU" sz="800" dirty="0" err="1" smtClean="0"/>
                        <a:t>Мойганская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Дятлову Нину Андреевну, МБОУ </a:t>
                      </a:r>
                      <a:r>
                        <a:rPr lang="ru-RU" sz="800" dirty="0" err="1" smtClean="0"/>
                        <a:t>Мойганская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Тукбаеву</a:t>
                      </a:r>
                      <a:r>
                        <a:rPr lang="ru-RU" sz="800" dirty="0" smtClean="0"/>
                        <a:t> Веронику Вячеславовну, МБОУ </a:t>
                      </a:r>
                      <a:r>
                        <a:rPr lang="ru-RU" sz="800" dirty="0" err="1" smtClean="0"/>
                        <a:t>Мойганская</a:t>
                      </a:r>
                      <a:r>
                        <a:rPr lang="ru-RU" sz="800" dirty="0" smtClean="0"/>
                        <a:t> СОШ;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Крохолеву</a:t>
                      </a:r>
                      <a:r>
                        <a:rPr lang="ru-RU" sz="800" dirty="0" smtClean="0"/>
                        <a:t> Ксению Васильевну, МБОУ </a:t>
                      </a:r>
                      <a:r>
                        <a:rPr lang="ru-RU" sz="800" dirty="0" err="1" smtClean="0"/>
                        <a:t>Мойганская</a:t>
                      </a:r>
                      <a:r>
                        <a:rPr lang="ru-RU" sz="800" dirty="0" smtClean="0"/>
                        <a:t> СОШ.</a:t>
                      </a:r>
                    </a:p>
                    <a:p>
                      <a:r>
                        <a:rPr lang="ru-RU" sz="800" dirty="0" smtClean="0"/>
                        <a:t>- Мельник Наталью Владимировну,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  <a:p>
                      <a:r>
                        <a:rPr lang="ru-RU" sz="800" dirty="0" smtClean="0"/>
                        <a:t>- Ковальчук Татьяну Анатольевну,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  <a:p>
                      <a:r>
                        <a:rPr lang="ru-RU" sz="800" dirty="0" smtClean="0"/>
                        <a:t>- Соколову Евгению Ивановну,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- Серегину Марину Васильевну, 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  <a:p>
                      <a:r>
                        <a:rPr lang="ru-RU" sz="800" dirty="0" smtClean="0"/>
                        <a:t>- Гусеву Любовь Анатольевну,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Готолхакову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dirty="0" err="1" smtClean="0"/>
                        <a:t>Руфину</a:t>
                      </a:r>
                      <a:r>
                        <a:rPr lang="ru-RU" sz="800" dirty="0" smtClean="0"/>
                        <a:t> Павловну,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1;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Андроненко</a:t>
                      </a:r>
                      <a:r>
                        <a:rPr lang="ru-RU" sz="800" dirty="0" smtClean="0"/>
                        <a:t> Нину Владимировну,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2;</a:t>
                      </a:r>
                    </a:p>
                    <a:p>
                      <a:r>
                        <a:rPr lang="ru-RU" sz="800" dirty="0" smtClean="0"/>
                        <a:t>- Чемезову Наталью Викторовну,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2;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Саъдиеву</a:t>
                      </a:r>
                      <a:r>
                        <a:rPr lang="ru-RU" sz="800" dirty="0" smtClean="0"/>
                        <a:t> Наталью Сергеевну,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2;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Шолкову</a:t>
                      </a:r>
                      <a:r>
                        <a:rPr lang="ru-RU" sz="800" dirty="0" smtClean="0"/>
                        <a:t> Ольгу Васильевну,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2;</a:t>
                      </a:r>
                    </a:p>
                    <a:p>
                      <a:r>
                        <a:rPr lang="ru-RU" sz="800" dirty="0" smtClean="0"/>
                        <a:t>- </a:t>
                      </a:r>
                      <a:r>
                        <a:rPr lang="ru-RU" sz="800" dirty="0" err="1" smtClean="0"/>
                        <a:t>Бисенек</a:t>
                      </a:r>
                      <a:r>
                        <a:rPr lang="ru-RU" sz="800" dirty="0" smtClean="0"/>
                        <a:t> Татьяну Николаевну,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СОШ № 2;</a:t>
                      </a:r>
                    </a:p>
                    <a:p>
                      <a:r>
                        <a:rPr lang="ru-RU" sz="800" dirty="0" smtClean="0"/>
                        <a:t>- Андрееву Наталью Андреевну,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ООШ;</a:t>
                      </a:r>
                    </a:p>
                    <a:p>
                      <a:r>
                        <a:rPr lang="ru-RU" sz="800" dirty="0" smtClean="0"/>
                        <a:t>- Беляеву Наталью Анатольевну, МБОУ </a:t>
                      </a:r>
                      <a:r>
                        <a:rPr lang="ru-RU" sz="800" dirty="0" err="1" smtClean="0"/>
                        <a:t>Заларинская</a:t>
                      </a:r>
                      <a:r>
                        <a:rPr lang="ru-RU" sz="800" dirty="0" smtClean="0"/>
                        <a:t> ООШ.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210" y="3284984"/>
            <a:ext cx="2517881" cy="25178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1210" y="1772816"/>
            <a:ext cx="2517881" cy="1052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16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11430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Профессиональный конкурс</a:t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«Кирпичик за кирпичиком: мой новый урок; моё новое </a:t>
            </a:r>
            <a:r>
              <a:rPr lang="ru-RU" sz="2400" b="1" i="1" dirty="0" smtClean="0">
                <a:solidFill>
                  <a:srgbClr val="FF0000"/>
                </a:solidFill>
              </a:rPr>
              <a:t>занятие»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02065"/>
              </p:ext>
            </p:extLst>
          </p:nvPr>
        </p:nvGraphicFramePr>
        <p:xfrm>
          <a:off x="3807994" y="2194009"/>
          <a:ext cx="5084486" cy="266931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08022"/>
                <a:gridCol w="4176464"/>
              </a:tblGrid>
              <a:tr h="23716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Приняли участие: 7 педагогов из 4 ОО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16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Номинация «Мой новый урок»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934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 место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Подкопаева</a:t>
                      </a:r>
                      <a:r>
                        <a:rPr lang="ru-RU" dirty="0" smtClean="0"/>
                        <a:t> А.В., МБОУ </a:t>
                      </a:r>
                      <a:r>
                        <a:rPr lang="ru-RU" dirty="0" err="1" smtClean="0"/>
                        <a:t>Бажирская</a:t>
                      </a:r>
                      <a:r>
                        <a:rPr lang="ru-RU" dirty="0" smtClean="0"/>
                        <a:t> ООШ</a:t>
                      </a:r>
                      <a:endParaRPr lang="ru-RU" dirty="0"/>
                    </a:p>
                  </a:txBody>
                  <a:tcPr/>
                </a:tc>
              </a:tr>
              <a:tr h="12977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место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Истомина Е. Г., МБОУ </a:t>
                      </a:r>
                      <a:r>
                        <a:rPr lang="ru-RU" dirty="0" err="1" smtClean="0"/>
                        <a:t>Тыретская</a:t>
                      </a:r>
                      <a:r>
                        <a:rPr lang="ru-RU" dirty="0" smtClean="0"/>
                        <a:t> СОШ</a:t>
                      </a:r>
                    </a:p>
                    <a:p>
                      <a:pPr algn="ctr"/>
                      <a:r>
                        <a:rPr lang="ru-RU" dirty="0" err="1" smtClean="0"/>
                        <a:t>Чепурина</a:t>
                      </a:r>
                      <a:r>
                        <a:rPr lang="ru-RU" dirty="0" smtClean="0"/>
                        <a:t> Л. Л., МБОУ </a:t>
                      </a:r>
                      <a:r>
                        <a:rPr lang="ru-RU" dirty="0" err="1" smtClean="0"/>
                        <a:t>Бажирская</a:t>
                      </a:r>
                      <a:r>
                        <a:rPr lang="ru-RU" dirty="0" smtClean="0"/>
                        <a:t> ООШ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0190"/>
            <a:ext cx="3285656" cy="328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149" y="3429000"/>
            <a:ext cx="3282011" cy="328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89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404664"/>
            <a:ext cx="3970784" cy="11430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Профессиональный конкурс </a:t>
            </a:r>
            <a:r>
              <a:rPr lang="ru-RU" sz="2400" b="1" i="1" dirty="0">
                <a:solidFill>
                  <a:srgbClr val="FF0000"/>
                </a:solidFill>
              </a:rPr>
              <a:t/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«Методическая копилка»</a:t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Номинация</a:t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«Работа с детьми с ОВЗ»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471435"/>
              </p:ext>
            </p:extLst>
          </p:nvPr>
        </p:nvGraphicFramePr>
        <p:xfrm>
          <a:off x="323528" y="2096294"/>
          <a:ext cx="8640960" cy="63093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745657"/>
                <a:gridCol w="4895303"/>
              </a:tblGrid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 место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Голованова Надежда Михайловна,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МБОУ </a:t>
                      </a:r>
                      <a:r>
                        <a:rPr lang="ru-RU" sz="1800" dirty="0" err="1" smtClean="0">
                          <a:effectLst/>
                        </a:rPr>
                        <a:t>Холмогойская</a:t>
                      </a:r>
                      <a:r>
                        <a:rPr lang="ru-RU" sz="1800" dirty="0" smtClean="0">
                          <a:effectLst/>
                        </a:rPr>
                        <a:t> СОШ</a:t>
                      </a:r>
                      <a:endParaRPr lang="ru-RU" sz="1800" b="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 descr="C:\Users\836D~1\AppData\Local\Temp\Rar$DIa5616.20673\20210331_10440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52" y="260648"/>
            <a:ext cx="2664296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34605" y="2780928"/>
            <a:ext cx="39707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solidFill>
                  <a:srgbClr val="FF0000"/>
                </a:solidFill>
              </a:rPr>
              <a:t>Номинация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>«Презентация к уроку, занятию, мероприятию»</a:t>
            </a:r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456658"/>
              </p:ext>
            </p:extLst>
          </p:nvPr>
        </p:nvGraphicFramePr>
        <p:xfrm>
          <a:off x="323528" y="3789040"/>
          <a:ext cx="8640960" cy="63093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745657"/>
                <a:gridCol w="4895303"/>
              </a:tblGrid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 место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Будникова</a:t>
                      </a:r>
                      <a:r>
                        <a:rPr lang="ru-RU" sz="1800" dirty="0" smtClean="0">
                          <a:effectLst/>
                        </a:rPr>
                        <a:t> Наталья Сергеевна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МБОУ Семеновская СОШ</a:t>
                      </a:r>
                      <a:endParaRPr lang="ru-RU" sz="1800" b="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199928" y="4509120"/>
            <a:ext cx="39707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solidFill>
                  <a:srgbClr val="FF0000"/>
                </a:solidFill>
              </a:rPr>
              <a:t>Номинация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>«Диагностические материалы, для детей с ОВЗ»</a:t>
            </a:r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858791"/>
              </p:ext>
            </p:extLst>
          </p:nvPr>
        </p:nvGraphicFramePr>
        <p:xfrm>
          <a:off x="323528" y="5661248"/>
          <a:ext cx="8640960" cy="63093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745657"/>
                <a:gridCol w="4895303"/>
              </a:tblGrid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 место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Овчинникова</a:t>
                      </a:r>
                      <a:r>
                        <a:rPr lang="ru-RU" sz="1800" dirty="0" smtClean="0">
                          <a:effectLst/>
                        </a:rPr>
                        <a:t> Татьяна Геннадьевна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МБОУ </a:t>
                      </a:r>
                      <a:r>
                        <a:rPr lang="ru-RU" sz="1800" dirty="0" err="1" smtClean="0">
                          <a:effectLst/>
                        </a:rPr>
                        <a:t>Тыретская</a:t>
                      </a:r>
                      <a:r>
                        <a:rPr lang="ru-RU" sz="1800" dirty="0" smtClean="0">
                          <a:effectLst/>
                        </a:rPr>
                        <a:t> СОШ</a:t>
                      </a:r>
                      <a:endParaRPr lang="ru-RU" sz="1800" b="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4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88640"/>
            <a:ext cx="3970784" cy="114300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Профессиональный конкурс 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«Методическая копилка»</a:t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Номинация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>«Дидактический материал»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41647"/>
              </p:ext>
            </p:extLst>
          </p:nvPr>
        </p:nvGraphicFramePr>
        <p:xfrm>
          <a:off x="251520" y="1482726"/>
          <a:ext cx="8640960" cy="189280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745657"/>
                <a:gridCol w="4895303"/>
              </a:tblGrid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 место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Бровкина Оксана Александровна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МБОУ Хор-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Тагнинская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</a:t>
                      </a:r>
                    </a:p>
                  </a:txBody>
                  <a:tcPr marL="68580" marR="68580" marT="0" marB="0"/>
                </a:tc>
              </a:tr>
              <a:tr h="4320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2 место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Дятлова Екатерина Анатольевна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МБОУ Хор-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Тагнинская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</a:t>
                      </a:r>
                    </a:p>
                  </a:txBody>
                  <a:tcPr marL="68580" marR="68580" marT="0" marB="0"/>
                </a:tc>
              </a:tr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 место</a:t>
                      </a:r>
                      <a:endParaRPr lang="ru-RU" sz="18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Тоцкая Светлана Николаевна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МБОУ Хор-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Тагнинская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СОШ;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501834"/>
              </p:ext>
            </p:extLst>
          </p:nvPr>
        </p:nvGraphicFramePr>
        <p:xfrm>
          <a:off x="251520" y="4509120"/>
          <a:ext cx="8640960" cy="189280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745657"/>
                <a:gridCol w="4895303"/>
              </a:tblGrid>
              <a:tr h="4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 место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Сырвачева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Наталья Вадимовна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МБОУ 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Заларинская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 № 1;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Погуляева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Оксана Григорьевна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МБОУ 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Холмогойская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Шарафутдинова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Ольга Александровна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МБОУ </a:t>
                      </a:r>
                      <a:r>
                        <a:rPr lang="ru-RU" sz="1800" b="0" dirty="0" err="1" smtClean="0">
                          <a:effectLst/>
                          <a:latin typeface="+mn-lt"/>
                          <a:ea typeface="Times New Roman"/>
                        </a:rPr>
                        <a:t>Заларинская</a:t>
                      </a:r>
                      <a:r>
                        <a:rPr lang="ru-RU" sz="1800" b="0" dirty="0" smtClean="0">
                          <a:effectLst/>
                          <a:latin typeface="+mn-lt"/>
                          <a:ea typeface="Times New Roman"/>
                        </a:rPr>
                        <a:t> СОШ № 2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483396" y="3356992"/>
            <a:ext cx="39707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solidFill>
                  <a:srgbClr val="FF0000"/>
                </a:solidFill>
              </a:rPr>
              <a:t>Номинация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>«Лучшая методическая разработка урока»</a:t>
            </a:r>
          </a:p>
        </p:txBody>
      </p:sp>
    </p:spTree>
    <p:extLst>
      <p:ext uri="{BB962C8B-B14F-4D97-AF65-F5344CB8AC3E}">
        <p14:creationId xmlns:p14="http://schemas.microsoft.com/office/powerpoint/2010/main" val="34547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908880"/>
              </p:ext>
            </p:extLst>
          </p:nvPr>
        </p:nvGraphicFramePr>
        <p:xfrm>
          <a:off x="457200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Педагоги МБОУ </a:t>
                      </a:r>
                      <a:r>
                        <a:rPr lang="ru-RU" dirty="0" err="1" smtClean="0"/>
                        <a:t>Заларинской</a:t>
                      </a:r>
                      <a:r>
                        <a:rPr lang="ru-RU" dirty="0" smtClean="0"/>
                        <a:t> СОШ № 1 приняли участие в региональной </a:t>
                      </a:r>
                      <a:r>
                        <a:rPr lang="ru-RU" dirty="0" err="1" smtClean="0"/>
                        <a:t>стажировочной</a:t>
                      </a:r>
                      <a:r>
                        <a:rPr lang="ru-RU" dirty="0" smtClean="0"/>
                        <a:t> практике «Экологическое образование учащихся через формирование информационных компетенций в урочной и внеурочной деятельности» в рамках работы межмуниципального кластера №3 по реализации Единой региональной дорожной карты реализации учебных предметов на территории Иркутской области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Наиболее активное участие в конкурсах профессионального мастерства принимают педагоги следующих ОО: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 1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 2</a:t>
                      </a:r>
                    </a:p>
                    <a:p>
                      <a:r>
                        <a:rPr lang="ru-RU" dirty="0" smtClean="0"/>
                        <a:t> МБОУ Хор – </a:t>
                      </a:r>
                      <a:r>
                        <a:rPr lang="ru-RU" dirty="0" err="1" smtClean="0"/>
                        <a:t>Тагнинская</a:t>
                      </a:r>
                      <a:r>
                        <a:rPr lang="ru-RU" dirty="0" smtClean="0"/>
                        <a:t> СОШ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Бажирская</a:t>
                      </a:r>
                      <a:r>
                        <a:rPr lang="ru-RU" dirty="0" smtClean="0"/>
                        <a:t> ООШ</a:t>
                      </a:r>
                    </a:p>
                    <a:p>
                      <a:r>
                        <a:rPr lang="ru-RU" dirty="0" smtClean="0"/>
                        <a:t> МБОУ Семеновская СОШ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Тыретская</a:t>
                      </a:r>
                      <a:r>
                        <a:rPr lang="ru-RU" dirty="0" smtClean="0"/>
                        <a:t> СОШ</a:t>
                      </a:r>
                    </a:p>
                    <a:p>
                      <a:r>
                        <a:rPr lang="ru-RU" dirty="0" smtClean="0"/>
                        <a:t> МБОУ Солерудниковская гимназия МБОУ </a:t>
                      </a:r>
                      <a:r>
                        <a:rPr lang="ru-RU" dirty="0" err="1" smtClean="0"/>
                        <a:t>Бажирская</a:t>
                      </a:r>
                      <a:r>
                        <a:rPr lang="ru-RU" dirty="0" smtClean="0"/>
                        <a:t> ООШ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Бабагайская</a:t>
                      </a:r>
                      <a:r>
                        <a:rPr lang="ru-RU" dirty="0" smtClean="0"/>
                        <a:t> СОШ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Холмогойская</a:t>
                      </a:r>
                      <a:r>
                        <a:rPr lang="ru-RU" dirty="0" smtClean="0"/>
                        <a:t> СОШ</a:t>
                      </a:r>
                    </a:p>
                    <a:p>
                      <a:r>
                        <a:rPr lang="ru-RU" dirty="0" smtClean="0"/>
                        <a:t> МБОУ </a:t>
                      </a:r>
                      <a:r>
                        <a:rPr lang="ru-RU" dirty="0" err="1" smtClean="0"/>
                        <a:t>Ханжиновская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6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Инновационная деятельность образовательных </a:t>
            </a:r>
            <a:r>
              <a:rPr lang="ru-RU" sz="3200" dirty="0"/>
              <a:t>организаций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73557"/>
              </p:ext>
            </p:extLst>
          </p:nvPr>
        </p:nvGraphicFramePr>
        <p:xfrm>
          <a:off x="539552" y="1484784"/>
          <a:ext cx="4824536" cy="151216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152128"/>
                <a:gridCol w="1728192"/>
                <a:gridCol w="1944216"/>
              </a:tblGrid>
              <a:tr h="604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Учебный год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Кол-во организаций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Кол-во проектов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2022 - 2023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2023 - 2024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24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2024 - 2025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662603" cy="1996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84047"/>
              </p:ext>
            </p:extLst>
          </p:nvPr>
        </p:nvGraphicFramePr>
        <p:xfrm>
          <a:off x="2172612" y="3429000"/>
          <a:ext cx="6457949" cy="8763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803759"/>
                <a:gridCol w="848477"/>
                <a:gridCol w="1062774"/>
                <a:gridCol w="1062774"/>
                <a:gridCol w="823505"/>
                <a:gridCol w="639987"/>
                <a:gridCol w="639987"/>
                <a:gridCol w="576686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Учебный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Направленность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экологическая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профориентационная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Функциональная грамотность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агробизнес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Спорт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Кадетство/казачество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ШМП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2024-2025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174834"/>
              </p:ext>
            </p:extLst>
          </p:nvPr>
        </p:nvGraphicFramePr>
        <p:xfrm>
          <a:off x="467544" y="4509120"/>
          <a:ext cx="4867275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Диаграмма" r:id="rId5" imgW="4871126" imgH="2097206" progId="Excel.Chart.8">
                  <p:embed/>
                </p:oleObj>
              </mc:Choice>
              <mc:Fallback>
                <p:oleObj name="Диаграмма" r:id="rId5" imgW="4871126" imgH="2097206" progId="Excel.Chart.8">
                  <p:embed/>
                  <p:pic>
                    <p:nvPicPr>
                      <p:cNvPr id="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509120"/>
                        <a:ext cx="4867275" cy="209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869160"/>
            <a:ext cx="2327412" cy="1745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068960"/>
            <a:ext cx="1918520" cy="1438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54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36004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Инновационные площадки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684149"/>
              </p:ext>
            </p:extLst>
          </p:nvPr>
        </p:nvGraphicFramePr>
        <p:xfrm>
          <a:off x="179512" y="518429"/>
          <a:ext cx="8784976" cy="639168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246857"/>
                <a:gridCol w="5241975"/>
                <a:gridCol w="1296144"/>
              </a:tblGrid>
              <a:tr h="1016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Тематика площадки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Уровень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6099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МБОУ Солерудниковская гимназия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1.Тема инновационной площадки «Развитие личностного потенциала в Иркутской области на период до 2027 года»;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203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МБДОУ детский сад «Сказка»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Инновационная площадка по реализации агробизнес-образования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Муниципальный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8505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МБОУ </a:t>
                      </a:r>
                      <a:r>
                        <a:rPr lang="ru-RU" sz="1100" dirty="0" err="1">
                          <a:effectLst/>
                        </a:rPr>
                        <a:t>Холмогойская</a:t>
                      </a:r>
                      <a:r>
                        <a:rPr lang="ru-RU" sz="1100" dirty="0">
                          <a:effectLst/>
                        </a:rPr>
                        <a:t> СОШ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1.Инновационная пилотная площадка «Профессиональная ориентация обучающихся в условиях сельской школы»;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Инновационная площадка по реализации агробизнес-образования;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3.Муниципальная базовая (опорная) площадка развития кадетского казачьего компонента;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4. Проект «Школа Министерства просвещения России».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203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Бабагайская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 Проект «Школа Министерства просвещения России».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406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Сортовская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1.Пилотная площадка по реализации агробизнес-образования;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406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СОШ с.Моисеевка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1.Пилотная площадка по реализации агробизнес-образования;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406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МБДОУ Холмогойский детский сад «Солнышко»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Пилотная площадка по реализации агробизнес-образования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203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Мойганский детский сад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Инновационная площадка по реализации агробизнес-образования.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Муниципальный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491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Заларинская СОШ 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1.Сотрудничество в рамках региональной инновационной площадки «Формирование функциональной грамотности обучающихся 5 – 6 классов во взаимосвязи с обучением математике»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203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МБДОУ детский сад «Малыш»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marL="49530"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Инновационная площадка по реализации агробизнес-образования.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Муниципальный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508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Бажирская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1.Инновационный проект агробизнес-образования «Моё село – моё богатство!»;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406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Ханжиновская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1.Пилотная площадка по реализации агробизнес-образования;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203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Владимирская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4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36004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Инновационные площадки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448558"/>
              </p:ext>
            </p:extLst>
          </p:nvPr>
        </p:nvGraphicFramePr>
        <p:xfrm>
          <a:off x="107503" y="476670"/>
          <a:ext cx="8928992" cy="575567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283689"/>
                <a:gridCol w="5421168"/>
                <a:gridCol w="1224135"/>
              </a:tblGrid>
              <a:tr h="491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Тематика площадки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Уровень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9" marR="30489" marT="0" marB="0"/>
                </a:tc>
              </a:tr>
              <a:tr h="5020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МБОУ </a:t>
                      </a:r>
                      <a:r>
                        <a:rPr lang="ru-RU" sz="1100" dirty="0" err="1">
                          <a:effectLst/>
                        </a:rPr>
                        <a:t>Новочеремховская</a:t>
                      </a:r>
                      <a:r>
                        <a:rPr lang="ru-RU" sz="1100" dirty="0">
                          <a:effectLst/>
                        </a:rPr>
                        <a:t> ООШ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5020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Второтыретская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«Веренская СОШ»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«Тагнинская ООШ»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Мойганская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Троицкая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Хор-Тагнинская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Тыретская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Черемшанская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Семеновская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3347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Заларинская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Проект «Школа Министерства просвещения России».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Федеральный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460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МБОУ Заларинская СОШ 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1.Экологическое образование учащихся через формирование информационных компетенций в урочной и внеурочной деятельности;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2. Проект «Школа Министерства просвещения России».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Федеральный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  <a:tr h="6694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МБУ ДО «Спортивная школа Заларинского района»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Муниципальная базовая (опорная) площадка общественного движения «Готов к труду и обороне»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Муниципальный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668" marR="536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71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Всероссийская олимпиада школьников 2025</a:t>
            </a:r>
            <a:endParaRPr lang="ru-RU" sz="36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823389"/>
              </p:ext>
            </p:extLst>
          </p:nvPr>
        </p:nvGraphicFramePr>
        <p:xfrm>
          <a:off x="4427984" y="21202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288732" y="1556792"/>
            <a:ext cx="138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Участников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5210" y="2060848"/>
            <a:ext cx="4138068" cy="2862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4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Autofit/>
          </a:bodyPr>
          <a:lstStyle/>
          <a:p>
            <a:r>
              <a:rPr lang="ru-RU" sz="3200" dirty="0"/>
              <a:t>Муниципальный этап Всероссийской олимпиады </a:t>
            </a:r>
            <a:r>
              <a:rPr lang="ru-RU" sz="3200" dirty="0" smtClean="0"/>
              <a:t>школьников 2025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891330"/>
              </p:ext>
            </p:extLst>
          </p:nvPr>
        </p:nvGraphicFramePr>
        <p:xfrm>
          <a:off x="107504" y="1196752"/>
          <a:ext cx="8928992" cy="44196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255041"/>
                <a:gridCol w="467395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</a:rPr>
                        <a:t>Хорошие результаты показали учащиеся по следующим предметам: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русский язык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литература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обществознание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география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история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ОБЗР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биология 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право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</a:rPr>
                        <a:t>Учащиеся плохо справились с заданиями по следующим предметам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математика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физика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информатика и ИКТ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Хорошие результаты показали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Солерудниковская гимназия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 1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 2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Троицкая СОШ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СОШ с. Моисеевка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err="1" smtClean="0"/>
                        <a:t>Бабагайская</a:t>
                      </a:r>
                      <a:r>
                        <a:rPr lang="ru-RU" sz="1600" dirty="0" smtClean="0"/>
                        <a:t> СОШ</a:t>
                      </a:r>
                      <a:endParaRPr lang="ru-RU" sz="1600" b="1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61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Autofit/>
          </a:bodyPr>
          <a:lstStyle/>
          <a:p>
            <a:r>
              <a:rPr lang="ru-RU" sz="3200" dirty="0" smtClean="0"/>
              <a:t>Региональный этап </a:t>
            </a:r>
            <a:r>
              <a:rPr lang="ru-RU" sz="3200" dirty="0"/>
              <a:t>Всероссийской олимпиады </a:t>
            </a:r>
            <a:r>
              <a:rPr lang="ru-RU" sz="3200" dirty="0" smtClean="0"/>
              <a:t>школьников 2025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409818"/>
              </p:ext>
            </p:extLst>
          </p:nvPr>
        </p:nvGraphicFramePr>
        <p:xfrm>
          <a:off x="107504" y="1412776"/>
          <a:ext cx="8928992" cy="41148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255041"/>
                <a:gridCol w="467395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региональном этапе олимпиады приняли участие: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учащихся из 5 школ района:</a:t>
                      </a:r>
                    </a:p>
                    <a:p>
                      <a:pPr lvl="0"/>
                      <a:r>
                        <a:rPr lang="ru-RU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Заларинская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СОШ №1 – 5 человек</a:t>
                      </a:r>
                    </a:p>
                    <a:p>
                      <a:pPr lvl="0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Хор-</a:t>
                      </a:r>
                      <a:r>
                        <a:rPr lang="ru-RU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Тагнинская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СОШ – 1 человек</a:t>
                      </a:r>
                    </a:p>
                    <a:p>
                      <a:pPr lvl="0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СОШ с. Моисеевка – 1 человек</a:t>
                      </a:r>
                    </a:p>
                    <a:p>
                      <a:pPr lvl="0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Солерудниковская гимназия – 1 человек</a:t>
                      </a:r>
                    </a:p>
                    <a:p>
                      <a:pPr lvl="0"/>
                      <a:r>
                        <a:rPr lang="ru-RU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Бабагайская</a:t>
                      </a: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СОШ – 1 человек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Предметы: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математика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право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биология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английский язык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немецкий язык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история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/>
                        <a:t> литература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По результатам проведения регионального этапа по предмету «Право» ученик МБОУ Солерудниковская гимназия Зайцев Сергей Сергеевич стал призером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endParaRPr lang="ru-RU" sz="1600" b="1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57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dirty="0"/>
              <a:t>Муниципальные конкурсы для младших школьников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>в 2024-2025г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331019"/>
              </p:ext>
            </p:extLst>
          </p:nvPr>
        </p:nvGraphicFramePr>
        <p:xfrm>
          <a:off x="395536" y="2078383"/>
          <a:ext cx="8496945" cy="470571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6264696"/>
                <a:gridCol w="1080120"/>
                <a:gridCol w="1152129"/>
              </a:tblGrid>
              <a:tr h="6997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Название конкурса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участвовавших детей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Победители и призёры (кол-во)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461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Муниципальный конкурс  презентаций и  видеороликов «Портрет моей семьи»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69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50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5141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Муниципальный конкурс для обучающихся с ОВЗ «Творчество без границ»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62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8229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«Моё первое исследование» - конференция исследовательских работ и проектов младших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школьников.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3489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Муниципальный этап предметной олимпиады для младших школьников.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 102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  42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4945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Муниципальный смотр-конкурс военной и патриотической песни «О Родине, о доблести, о славе!» 1-4 классы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235</a:t>
                      </a:r>
                      <a:endParaRPr lang="ru-RU" sz="1400" dirty="0">
                        <a:effectLst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235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223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Конкурс «Ученик года – 2024г.»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461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Муниципальная образовательная акция «Тотальный диктант» среди обучающихся 4-х классов.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26</a:t>
                      </a:r>
                      <a:endParaRPr lang="ru-RU" sz="1400" dirty="0">
                        <a:effectLst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276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Акция памяти «Тотальный диктант-2025»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  <a:tr h="223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Итого: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569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252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302" marR="51302" marT="0" marB="0"/>
                </a:tc>
              </a:tr>
            </a:tbl>
          </a:graphicData>
        </a:graphic>
      </p:graphicFrame>
      <p:pic>
        <p:nvPicPr>
          <p:cNvPr id="26628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7784" y="815286"/>
            <a:ext cx="3951755" cy="1628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3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42498"/>
            <a:ext cx="6768751" cy="6779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288" y="116632"/>
            <a:ext cx="6741368" cy="6741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34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595980"/>
              </p:ext>
            </p:extLst>
          </p:nvPr>
        </p:nvGraphicFramePr>
        <p:xfrm>
          <a:off x="323528" y="332656"/>
          <a:ext cx="8291264" cy="589946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08312"/>
                <a:gridCol w="2016224"/>
                <a:gridCol w="1596674"/>
                <a:gridCol w="1870054"/>
              </a:tblGrid>
              <a:tr h="299535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2022 -2023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2023 -2024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2024 -2025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4162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Проведено классных собраний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1359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1309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1275</a:t>
                      </a:r>
                      <a:endParaRPr lang="ru-RU" sz="1600" dirty="0"/>
                    </a:p>
                  </a:txBody>
                  <a:tcPr/>
                </a:tc>
              </a:tr>
              <a:tr h="41621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Посещено квартир обучающихся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841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912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489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Проведено индивидуальных бесед с родителями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7853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7295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6136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Проведено воспитательных мероприятий в классах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8772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9749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8943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Обучались по индивидуальной программе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72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Посещали группы продленного дня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427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397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395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Осуществляется подвоз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1041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1027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Получают горячее питание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4206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4181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3989</a:t>
                      </a:r>
                      <a:endParaRPr lang="ru-RU" sz="1600" dirty="0"/>
                    </a:p>
                  </a:txBody>
                  <a:tcPr/>
                </a:tc>
              </a:tr>
              <a:tr h="59458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Двухсменный режим работы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83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Выпускники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865423"/>
              </p:ext>
            </p:extLst>
          </p:nvPr>
        </p:nvGraphicFramePr>
        <p:xfrm>
          <a:off x="450805" y="1412776"/>
          <a:ext cx="8229600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9-е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11-е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247194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Допущены до ГИА 11  по результатам итогового сочинения – 110</a:t>
            </a:r>
          </a:p>
          <a:p>
            <a:r>
              <a:rPr lang="ru-RU" dirty="0" smtClean="0"/>
              <a:t>Из-за невыполнения учебного плана  3 обучающихся  были не допущены  </a:t>
            </a:r>
            <a:r>
              <a:rPr lang="ru-RU" dirty="0"/>
              <a:t>до </a:t>
            </a:r>
            <a:r>
              <a:rPr lang="ru-RU" dirty="0" smtClean="0"/>
              <a:t>ГИА9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62482" y="4077072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ГИА 11: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4155211" y="3356992"/>
            <a:ext cx="648072" cy="6480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267744" y="4077072"/>
            <a:ext cx="1512168" cy="36933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ЕГЭ: 110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4869160"/>
            <a:ext cx="1512168" cy="36933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ОГЭ: 382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36096" y="4885220"/>
            <a:ext cx="1512168" cy="36933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ГВЭ: 29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14881" y="4892316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ГИА 9: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2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ГИА 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038910"/>
              </p:ext>
            </p:extLst>
          </p:nvPr>
        </p:nvGraphicFramePr>
        <p:xfrm>
          <a:off x="491554" y="904622"/>
          <a:ext cx="6456710" cy="17526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55090"/>
                <a:gridCol w="1418484"/>
                <a:gridCol w="1541568"/>
                <a:gridCol w="154156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Успеваемость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2022-2023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2024-2025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96%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93%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93%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88,5%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89%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449601"/>
              </p:ext>
            </p:extLst>
          </p:nvPr>
        </p:nvGraphicFramePr>
        <p:xfrm>
          <a:off x="395536" y="2852936"/>
          <a:ext cx="5796136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9564" y="2924944"/>
            <a:ext cx="28803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 результатам </a:t>
            </a:r>
            <a:r>
              <a:rPr lang="ru-RU" dirty="0" smtClean="0"/>
              <a:t>допуска к ГИА и экзаменов (основная волна) </a:t>
            </a:r>
            <a:r>
              <a:rPr lang="ru-RU" dirty="0"/>
              <a:t>не прошли </a:t>
            </a:r>
            <a:r>
              <a:rPr lang="ru-RU" dirty="0" smtClean="0"/>
              <a:t>ГИА – 72 выпускника </a:t>
            </a:r>
            <a:r>
              <a:rPr lang="ru-RU" dirty="0"/>
              <a:t>9-х классов.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Не прошли ГИА в сентябре – 6 выпускников.</a:t>
            </a:r>
          </a:p>
          <a:p>
            <a:pPr algn="ctr"/>
            <a:r>
              <a:rPr lang="ru-RU" dirty="0" smtClean="0"/>
              <a:t>Успеваемость по результатам дополнительного периода  - 98%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0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 ЕГЭ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497310"/>
              </p:ext>
            </p:extLst>
          </p:nvPr>
        </p:nvGraphicFramePr>
        <p:xfrm>
          <a:off x="4644008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73485"/>
              </p:ext>
            </p:extLst>
          </p:nvPr>
        </p:nvGraphicFramePr>
        <p:xfrm>
          <a:off x="467544" y="4221088"/>
          <a:ext cx="7488832" cy="229055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243672"/>
                <a:gridCol w="3245160"/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Наибольшие средние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баллы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Наименьшие средние баллы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Мойганская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- 67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Тыретская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Бабагайская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Троицкая </a:t>
                      </a:r>
                      <a:r>
                        <a:rPr lang="ru-RU" sz="1600" u="none" strike="noStrike" dirty="0" err="1" smtClean="0">
                          <a:effectLst/>
                        </a:rPr>
                        <a:t>сош</a:t>
                      </a:r>
                      <a:r>
                        <a:rPr lang="ru-RU" sz="1600" u="none" strike="noStrike" dirty="0" smtClean="0">
                          <a:effectLst/>
                        </a:rPr>
                        <a:t> – 42</a:t>
                      </a: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Заларинская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сош№1 – 58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Семеновская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- 46</a:t>
                      </a:r>
                    </a:p>
                    <a:p>
                      <a:pPr algn="ctr" fontAlgn="b"/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Заларинская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сош№2 - 56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123245"/>
              </p:ext>
            </p:extLst>
          </p:nvPr>
        </p:nvGraphicFramePr>
        <p:xfrm>
          <a:off x="323528" y="14847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095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Математика профильная ЕГЭ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046321"/>
              </p:ext>
            </p:extLst>
          </p:nvPr>
        </p:nvGraphicFramePr>
        <p:xfrm>
          <a:off x="827584" y="4221088"/>
          <a:ext cx="7488832" cy="222539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243672"/>
                <a:gridCol w="3245160"/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Наибольшие средние </a:t>
                      </a:r>
                      <a:r>
                        <a:rPr lang="ru-RU" sz="1600" u="none" strike="noStrike" dirty="0" smtClean="0">
                          <a:effectLst/>
                        </a:rPr>
                        <a:t>баллы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Наименьшие средние баллы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Заларинская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№1 - 65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Холмогойская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 34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Бабагайская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Семеновская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Мойганская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- 63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Солерудниковская гимназия - 60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Троицкая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сош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5362834"/>
              </p:ext>
            </p:extLst>
          </p:nvPr>
        </p:nvGraphicFramePr>
        <p:xfrm>
          <a:off x="323528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402748"/>
              </p:ext>
            </p:extLst>
          </p:nvPr>
        </p:nvGraphicFramePr>
        <p:xfrm>
          <a:off x="4604395" y="14127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96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ЕГЭ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435991"/>
              </p:ext>
            </p:extLst>
          </p:nvPr>
        </p:nvGraphicFramePr>
        <p:xfrm>
          <a:off x="457200" y="1600200"/>
          <a:ext cx="8229600" cy="29260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увеличился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история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уменьшился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русский язык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обществознание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математика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Биология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информатика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химия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география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92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ГИА 11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815118"/>
              </p:ext>
            </p:extLst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Успеваемость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99%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98%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795911"/>
              </p:ext>
            </p:extLst>
          </p:nvPr>
        </p:nvGraphicFramePr>
        <p:xfrm>
          <a:off x="1187624" y="3140968"/>
          <a:ext cx="565212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01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Курс </a:t>
            </a:r>
            <a:r>
              <a:rPr lang="ru-RU" dirty="0"/>
              <a:t>среднего общего образования на отлично закончили</a:t>
            </a:r>
            <a:r>
              <a:rPr lang="ru-RU" sz="2000" dirty="0" smtClean="0">
                <a:solidFill>
                  <a:prstClr val="black"/>
                </a:solidFill>
              </a:rPr>
              <a:t>, </a:t>
            </a:r>
            <a:r>
              <a:rPr lang="ru-RU" sz="2000" dirty="0">
                <a:solidFill>
                  <a:prstClr val="black"/>
                </a:solidFill>
              </a:rPr>
              <a:t>(чел.)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379951"/>
              </p:ext>
            </p:extLst>
          </p:nvPr>
        </p:nvGraphicFramePr>
        <p:xfrm>
          <a:off x="395536" y="1484784"/>
          <a:ext cx="856895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4221088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В 2024-2025 учебном году окончили школу с федеральной  медалью I степени «За особые успехи в учении» 10 выпускников: 6 – ЗСШ№1, по одному – из </a:t>
            </a:r>
            <a:r>
              <a:rPr lang="ru-RU" b="1" dirty="0" err="1"/>
              <a:t>Мойганской</a:t>
            </a:r>
            <a:r>
              <a:rPr lang="ru-RU" b="1" dirty="0"/>
              <a:t> </a:t>
            </a:r>
            <a:r>
              <a:rPr lang="ru-RU" b="1" dirty="0" err="1"/>
              <a:t>сош</a:t>
            </a:r>
            <a:r>
              <a:rPr lang="ru-RU" b="1" dirty="0"/>
              <a:t>, </a:t>
            </a:r>
            <a:r>
              <a:rPr lang="ru-RU" b="1" dirty="0" err="1"/>
              <a:t>Солерудниковской</a:t>
            </a:r>
            <a:r>
              <a:rPr lang="ru-RU" b="1" dirty="0"/>
              <a:t> гимназии, ЗСШ№2, Хор-</a:t>
            </a:r>
            <a:r>
              <a:rPr lang="ru-RU" b="1" dirty="0" err="1"/>
              <a:t>Тагнинской</a:t>
            </a:r>
            <a:r>
              <a:rPr lang="ru-RU" b="1" dirty="0"/>
              <a:t> </a:t>
            </a:r>
            <a:r>
              <a:rPr lang="ru-RU" b="1" dirty="0" err="1"/>
              <a:t>сош</a:t>
            </a:r>
            <a:r>
              <a:rPr lang="ru-RU" b="1" dirty="0"/>
              <a:t>. </a:t>
            </a:r>
          </a:p>
          <a:p>
            <a:r>
              <a:rPr lang="ru-RU" b="1" dirty="0"/>
              <a:t>Окончили с федеральной  медалью II степени «За особые успехи в учении» 11 выпускников </a:t>
            </a:r>
            <a:r>
              <a:rPr lang="ru-RU" b="1" dirty="0" smtClean="0"/>
              <a:t>из ЗСШ</a:t>
            </a:r>
            <a:r>
              <a:rPr lang="ru-RU" b="1" dirty="0"/>
              <a:t>№1 – </a:t>
            </a:r>
            <a:r>
              <a:rPr lang="ru-RU" b="1" dirty="0" smtClean="0"/>
              <a:t>6, ЗСШ</a:t>
            </a:r>
            <a:r>
              <a:rPr lang="ru-RU" b="1" dirty="0"/>
              <a:t>№2 – </a:t>
            </a:r>
            <a:r>
              <a:rPr lang="ru-RU" b="1" dirty="0" smtClean="0"/>
              <a:t>1, </a:t>
            </a:r>
            <a:r>
              <a:rPr lang="ru-RU" b="1" dirty="0" err="1" smtClean="0"/>
              <a:t>Солерудниковской</a:t>
            </a:r>
            <a:r>
              <a:rPr lang="ru-RU" b="1" dirty="0" smtClean="0"/>
              <a:t> гимназии </a:t>
            </a:r>
            <a:r>
              <a:rPr lang="ru-RU" b="1" dirty="0"/>
              <a:t>– </a:t>
            </a:r>
            <a:r>
              <a:rPr lang="ru-RU" b="1" dirty="0" smtClean="0"/>
              <a:t>3, </a:t>
            </a:r>
            <a:r>
              <a:rPr lang="ru-RU" b="1" dirty="0" err="1" smtClean="0"/>
              <a:t>Бабагайской</a:t>
            </a:r>
            <a:r>
              <a:rPr lang="ru-RU" b="1" dirty="0" smtClean="0"/>
              <a:t> </a:t>
            </a:r>
            <a:r>
              <a:rPr lang="ru-RU" b="1" dirty="0" err="1"/>
              <a:t>сош</a:t>
            </a:r>
            <a:r>
              <a:rPr lang="ru-RU" b="1" dirty="0"/>
              <a:t> – 1.</a:t>
            </a:r>
          </a:p>
          <a:p>
            <a:r>
              <a:rPr lang="ru-RU" b="1" dirty="0"/>
              <a:t>Девять выпускников из числа медалистов, награжденных федеральной  медалью I степени «За особые успехи в учении», награждены региональной медалью «За высокие достижения в обучении»</a:t>
            </a:r>
          </a:p>
        </p:txBody>
      </p:sp>
    </p:spTree>
    <p:extLst>
      <p:ext uri="{BB962C8B-B14F-4D97-AF65-F5344CB8AC3E}">
        <p14:creationId xmlns:p14="http://schemas.microsoft.com/office/powerpoint/2010/main" val="148076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Медалисты 2025</a:t>
            </a:r>
            <a:endParaRPr lang="ru-RU" dirty="0"/>
          </a:p>
        </p:txBody>
      </p:sp>
      <p:pic>
        <p:nvPicPr>
          <p:cNvPr id="29698" name="Picture 2" descr="C:\Users\NOTEBOOK\Downloads\IMG_20250820_131919_94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0688" y="1268760"/>
            <a:ext cx="8917112" cy="4921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30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Обучение детей с ОВЗ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824695"/>
              </p:ext>
            </p:extLst>
          </p:nvPr>
        </p:nvGraphicFramePr>
        <p:xfrm>
          <a:off x="323528" y="692697"/>
          <a:ext cx="2808312" cy="580059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12168"/>
                <a:gridCol w="1296144"/>
              </a:tblGrid>
              <a:tr h="4354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детей с ОВЗ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594</a:t>
                      </a:r>
                      <a:endParaRPr lang="ru-RU" sz="1200" dirty="0"/>
                    </a:p>
                  </a:txBody>
                  <a:tcPr/>
                </a:tc>
              </a:tr>
              <a:tr h="5368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детей-инвалидов с ОВЗ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75</a:t>
                      </a:r>
                      <a:endParaRPr lang="ru-RU" sz="1200" dirty="0"/>
                    </a:p>
                  </a:txBody>
                  <a:tcPr/>
                </a:tc>
              </a:tr>
              <a:tr h="435475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</a:rPr>
                        <a:t>детей-инвалидов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</a:t>
                      </a:r>
                      <a:endParaRPr lang="ru-RU" sz="1200" dirty="0"/>
                    </a:p>
                  </a:txBody>
                  <a:tcPr/>
                </a:tc>
              </a:tr>
              <a:tr h="44222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Дошкольники с ОВЗ</a:t>
                      </a:r>
                    </a:p>
                    <a:p>
                      <a:pPr algn="ctr"/>
                      <a:r>
                        <a:rPr lang="ru-RU" sz="1200" dirty="0" smtClean="0"/>
                        <a:t>Инвалидов</a:t>
                      </a:r>
                      <a:r>
                        <a:rPr lang="ru-RU" sz="1200" baseline="0" dirty="0" smtClean="0"/>
                        <a:t> в ДОУ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49</a:t>
                      </a:r>
                    </a:p>
                    <a:p>
                      <a:pPr algn="ctr"/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</a:tr>
              <a:tr h="5368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коррекционных классов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62 (333 обучающихся)</a:t>
                      </a:r>
                      <a:endParaRPr lang="ru-RU" sz="1200" dirty="0"/>
                    </a:p>
                  </a:txBody>
                  <a:tcPr/>
                </a:tc>
              </a:tr>
              <a:tr h="5368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домашнее обучение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72</a:t>
                      </a:r>
                      <a:endParaRPr lang="ru-RU" sz="1200" dirty="0"/>
                    </a:p>
                  </a:txBody>
                  <a:tcPr/>
                </a:tc>
              </a:tr>
              <a:tr h="5368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Семейная форма</a:t>
                      </a:r>
                      <a:r>
                        <a:rPr lang="ru-RU" sz="1200" baseline="0" dirty="0" smtClean="0"/>
                        <a:t>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</a:t>
                      </a:r>
                      <a:endParaRPr lang="ru-RU" sz="1200" dirty="0"/>
                    </a:p>
                  </a:txBody>
                  <a:tcPr/>
                </a:tc>
              </a:tr>
              <a:tr h="2653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Работа ТПМПК:</a:t>
                      </a:r>
                      <a:endParaRPr lang="ru-RU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45293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Повторные обращения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106</a:t>
                      </a:r>
                      <a:endParaRPr lang="ru-RU" sz="1200" dirty="0"/>
                    </a:p>
                  </a:txBody>
                  <a:tcPr/>
                </a:tc>
              </a:tr>
              <a:tr h="32068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Диагноз усугубили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64</a:t>
                      </a:r>
                      <a:endParaRPr lang="ru-RU" sz="1200" dirty="0"/>
                    </a:p>
                  </a:txBody>
                  <a:tcPr/>
                </a:tc>
              </a:tr>
              <a:tr h="44546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Диагноз подтвердили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/>
                </a:tc>
              </a:tr>
              <a:tr h="2786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Сняли диагноз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</a:tr>
              <a:tr h="5368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Продлили АООП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658805"/>
              </p:ext>
            </p:extLst>
          </p:nvPr>
        </p:nvGraphicFramePr>
        <p:xfrm>
          <a:off x="3203849" y="692696"/>
          <a:ext cx="5616621" cy="264414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985893"/>
                <a:gridCol w="690690"/>
                <a:gridCol w="766947"/>
                <a:gridCol w="766947"/>
                <a:gridCol w="501122"/>
                <a:gridCol w="952511"/>
                <a:gridCol w="952511"/>
              </a:tblGrid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С задержкой психического развития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С нарушением зрения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С нарушением речи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С НОДА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С нарушением интеллекта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С </a:t>
                      </a:r>
                    </a:p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РАС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>
                          <a:effectLst/>
                        </a:rPr>
                        <a:t>Кол-во детей-инвалидов и детей с ОВЗ, обучающихся в школе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183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387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95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723697"/>
              </p:ext>
            </p:extLst>
          </p:nvPr>
        </p:nvGraphicFramePr>
        <p:xfrm>
          <a:off x="3203848" y="3356992"/>
          <a:ext cx="54726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150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r>
              <a:rPr lang="ru-RU" sz="2400" dirty="0" smtClean="0"/>
              <a:t>Муниципальный </a:t>
            </a:r>
            <a:r>
              <a:rPr lang="ru-RU" sz="2400" dirty="0"/>
              <a:t>кадровый реестр специалистов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433419"/>
              </p:ext>
            </p:extLst>
          </p:nvPr>
        </p:nvGraphicFramePr>
        <p:xfrm>
          <a:off x="467544" y="836709"/>
          <a:ext cx="8280920" cy="547261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958001"/>
                <a:gridCol w="1718634"/>
                <a:gridCol w="1571205"/>
                <a:gridCol w="1571205"/>
                <a:gridCol w="1461875"/>
              </a:tblGrid>
              <a:tr h="49751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должности 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специалиста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Дошкольные образовательные организации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Общеобразовательные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организации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5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штатных единиц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фактически 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работающих педагогов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штатных единиц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фактически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работающих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педагогов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Учитель-дефектолог (олигофренопедагог)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Учитель-дефектолог (тифлопедагог)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Учитель-дефектолог (сурдопедагог)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Учитель-логопед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38,5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Педагог-психолог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4,25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Специальный 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педагог-психолог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Тьютор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Ассистент (помощник)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1,25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88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Система дополнительного образования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71741"/>
              </p:ext>
            </p:extLst>
          </p:nvPr>
        </p:nvGraphicFramePr>
        <p:xfrm>
          <a:off x="467544" y="1124744"/>
          <a:ext cx="8424936" cy="220827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152128"/>
                <a:gridCol w="1512168"/>
                <a:gridCol w="1094648"/>
                <a:gridCol w="1296566"/>
                <a:gridCol w="2123150"/>
                <a:gridCol w="12462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организаций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Дополнительного </a:t>
                      </a:r>
                      <a:r>
                        <a:rPr lang="ru-RU" sz="1400" dirty="0">
                          <a:effectLst/>
                        </a:rPr>
                        <a:t>образования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Общеобразовательные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Организации </a:t>
                      </a:r>
                      <a:r>
                        <a:rPr lang="ru-RU" sz="1400" dirty="0" smtClean="0">
                          <a:effectLst/>
                        </a:rPr>
                        <a:t>профессионального </a:t>
                      </a:r>
                      <a:r>
                        <a:rPr lang="ru-RU" sz="1400" dirty="0">
                          <a:effectLst/>
                        </a:rPr>
                        <a:t>образования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дошкольная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организаций, реализующих дополнительное образование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1*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29910"/>
              </p:ext>
            </p:extLst>
          </p:nvPr>
        </p:nvGraphicFramePr>
        <p:xfrm>
          <a:off x="467544" y="3645024"/>
          <a:ext cx="8352928" cy="1152129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4176028"/>
                <a:gridCol w="4176900"/>
              </a:tblGrid>
              <a:tr h="38404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Численность контингента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Городская местность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3173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Сельская местность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1467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787948731"/>
              </p:ext>
            </p:extLst>
          </p:nvPr>
        </p:nvGraphicFramePr>
        <p:xfrm>
          <a:off x="4211960" y="4797152"/>
          <a:ext cx="475252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127166659"/>
              </p:ext>
            </p:extLst>
          </p:nvPr>
        </p:nvGraphicFramePr>
        <p:xfrm>
          <a:off x="323528" y="4653136"/>
          <a:ext cx="410445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899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Дополнительное образование</a:t>
            </a:r>
            <a:endParaRPr lang="ru-RU" sz="3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46095828"/>
              </p:ext>
            </p:extLst>
          </p:nvPr>
        </p:nvGraphicFramePr>
        <p:xfrm>
          <a:off x="2051720" y="3573016"/>
          <a:ext cx="504056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097795"/>
              </p:ext>
            </p:extLst>
          </p:nvPr>
        </p:nvGraphicFramePr>
        <p:xfrm>
          <a:off x="395536" y="1484784"/>
          <a:ext cx="8352928" cy="161086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4176028"/>
                <a:gridCol w="4176900"/>
              </a:tblGrid>
              <a:tr h="384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Детей, охваченных ДО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4640 (66,8%)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Программы персонифицированного финансирования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953 (14,8%)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0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Участвуют в социальном заказе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 учреждения ДО: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ДДЮТ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Спортивная школа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57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Сетевое взаимодействие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1268760"/>
            <a:ext cx="2952328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«Спортивная школа </a:t>
            </a:r>
            <a:r>
              <a:rPr lang="ru-RU" dirty="0" err="1"/>
              <a:t>Заларинского</a:t>
            </a:r>
            <a:r>
              <a:rPr lang="ru-RU" dirty="0"/>
              <a:t> района»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2636912"/>
            <a:ext cx="3024336" cy="30963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МБОУ Солерудниковская </a:t>
            </a:r>
            <a:r>
              <a:rPr lang="ru-RU" dirty="0" smtClean="0"/>
              <a:t>гимназия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</a:t>
            </a:r>
            <a:r>
              <a:rPr lang="ru-RU" dirty="0" err="1"/>
              <a:t>Заларинская</a:t>
            </a:r>
            <a:r>
              <a:rPr lang="ru-RU" dirty="0"/>
              <a:t> СОШ№</a:t>
            </a:r>
            <a:r>
              <a:rPr lang="ru-RU" dirty="0" smtClean="0"/>
              <a:t>1</a:t>
            </a:r>
          </a:p>
          <a:p>
            <a:pPr algn="ctr"/>
            <a:r>
              <a:rPr lang="ru-RU" dirty="0" smtClean="0"/>
              <a:t>  </a:t>
            </a:r>
            <a:r>
              <a:rPr lang="ru-RU" dirty="0"/>
              <a:t>МБОУ </a:t>
            </a:r>
            <a:r>
              <a:rPr lang="ru-RU" dirty="0" err="1"/>
              <a:t>Заларинская</a:t>
            </a:r>
            <a:r>
              <a:rPr lang="ru-RU" dirty="0"/>
              <a:t> СОШ №</a:t>
            </a:r>
            <a:r>
              <a:rPr lang="ru-RU" dirty="0" smtClean="0"/>
              <a:t>2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Троицкая </a:t>
            </a:r>
            <a:r>
              <a:rPr lang="ru-RU" dirty="0" smtClean="0"/>
              <a:t>СОШ </a:t>
            </a:r>
            <a:r>
              <a:rPr lang="ru-RU" dirty="0"/>
              <a:t>МБОУ </a:t>
            </a:r>
            <a:r>
              <a:rPr lang="ru-RU" dirty="0" err="1"/>
              <a:t>Ханжиновская</a:t>
            </a:r>
            <a:r>
              <a:rPr lang="ru-RU" dirty="0"/>
              <a:t> </a:t>
            </a:r>
            <a:r>
              <a:rPr lang="ru-RU" dirty="0" smtClean="0"/>
              <a:t>СОШ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</a:t>
            </a:r>
            <a:r>
              <a:rPr lang="ru-RU" dirty="0" err="1"/>
              <a:t>Холмогойская</a:t>
            </a:r>
            <a:r>
              <a:rPr lang="ru-RU" dirty="0"/>
              <a:t> СОШ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1138486"/>
            <a:ext cx="2952328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ДДЮТ: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00092" y="2348880"/>
            <a:ext cx="3024336" cy="439248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МБОУ </a:t>
            </a:r>
            <a:r>
              <a:rPr lang="ru-RU" dirty="0" err="1"/>
              <a:t>Тагнинская</a:t>
            </a:r>
            <a:r>
              <a:rPr lang="ru-RU" dirty="0"/>
              <a:t> </a:t>
            </a:r>
            <a:r>
              <a:rPr lang="ru-RU" dirty="0" smtClean="0"/>
              <a:t>ООШ</a:t>
            </a:r>
          </a:p>
          <a:p>
            <a:pPr algn="ctr"/>
            <a:r>
              <a:rPr lang="ru-RU" dirty="0" smtClean="0"/>
              <a:t>МБОУ </a:t>
            </a:r>
            <a:r>
              <a:rPr lang="ru-RU" dirty="0" err="1"/>
              <a:t>Моисеевская</a:t>
            </a:r>
            <a:r>
              <a:rPr lang="ru-RU" dirty="0"/>
              <a:t> </a:t>
            </a:r>
            <a:r>
              <a:rPr lang="ru-RU" dirty="0" smtClean="0"/>
              <a:t>СОШ </a:t>
            </a:r>
            <a:r>
              <a:rPr lang="ru-RU" dirty="0"/>
              <a:t>МБОУ Троицкая </a:t>
            </a:r>
            <a:r>
              <a:rPr lang="ru-RU" dirty="0" smtClean="0"/>
              <a:t>СОШ </a:t>
            </a:r>
            <a:r>
              <a:rPr lang="ru-RU" dirty="0"/>
              <a:t>МБОУ </a:t>
            </a:r>
            <a:r>
              <a:rPr lang="ru-RU" dirty="0" err="1"/>
              <a:t>Холмогойская</a:t>
            </a:r>
            <a:r>
              <a:rPr lang="ru-RU" dirty="0"/>
              <a:t> </a:t>
            </a:r>
            <a:r>
              <a:rPr lang="ru-RU" dirty="0" smtClean="0"/>
              <a:t>СОШ </a:t>
            </a:r>
            <a:r>
              <a:rPr lang="ru-RU" dirty="0"/>
              <a:t>МБОУ Солерудниковская </a:t>
            </a:r>
            <a:r>
              <a:rPr lang="ru-RU" dirty="0" smtClean="0"/>
              <a:t>гимназия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Семеновская </a:t>
            </a:r>
            <a:r>
              <a:rPr lang="ru-RU" dirty="0" smtClean="0"/>
              <a:t>СОШ </a:t>
            </a:r>
            <a:r>
              <a:rPr lang="ru-RU" dirty="0"/>
              <a:t>МБОУ </a:t>
            </a:r>
            <a:r>
              <a:rPr lang="ru-RU" dirty="0" err="1"/>
              <a:t>Веренская</a:t>
            </a:r>
            <a:r>
              <a:rPr lang="ru-RU" dirty="0"/>
              <a:t> </a:t>
            </a:r>
            <a:r>
              <a:rPr lang="ru-RU" dirty="0" smtClean="0"/>
              <a:t>СОШ </a:t>
            </a:r>
            <a:r>
              <a:rPr lang="ru-RU" dirty="0"/>
              <a:t>МБОУ </a:t>
            </a:r>
            <a:r>
              <a:rPr lang="ru-RU" dirty="0" err="1"/>
              <a:t>Заларинская</a:t>
            </a:r>
            <a:r>
              <a:rPr lang="ru-RU" dirty="0"/>
              <a:t> СОШ №</a:t>
            </a:r>
            <a:r>
              <a:rPr lang="ru-RU" dirty="0" smtClean="0"/>
              <a:t>1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</a:t>
            </a:r>
            <a:r>
              <a:rPr lang="ru-RU" dirty="0" err="1"/>
              <a:t>Ханжиновская</a:t>
            </a:r>
            <a:r>
              <a:rPr lang="ru-RU" dirty="0"/>
              <a:t> </a:t>
            </a:r>
            <a:r>
              <a:rPr lang="ru-RU" dirty="0" smtClean="0"/>
              <a:t>СОШ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МБОУ </a:t>
            </a:r>
            <a:r>
              <a:rPr lang="ru-RU" dirty="0" err="1"/>
              <a:t>Заларинская</a:t>
            </a:r>
            <a:r>
              <a:rPr lang="ru-RU" dirty="0"/>
              <a:t> </a:t>
            </a:r>
            <a:r>
              <a:rPr lang="ru-RU" dirty="0" smtClean="0"/>
              <a:t>ООШ </a:t>
            </a:r>
            <a:r>
              <a:rPr lang="ru-RU" dirty="0"/>
              <a:t>МБОУ Владимирская СОШ</a:t>
            </a:r>
          </a:p>
        </p:txBody>
      </p:sp>
    </p:spTree>
    <p:extLst>
      <p:ext uri="{BB962C8B-B14F-4D97-AF65-F5344CB8AC3E}">
        <p14:creationId xmlns:p14="http://schemas.microsoft.com/office/powerpoint/2010/main" val="55958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Autofit/>
          </a:bodyPr>
          <a:lstStyle/>
          <a:p>
            <a:r>
              <a:rPr lang="ru-RU" sz="2400" dirty="0"/>
              <a:t>Охват дополнительным образованием в образовательных организациях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181370"/>
              </p:ext>
            </p:extLst>
          </p:nvPr>
        </p:nvGraphicFramePr>
        <p:xfrm>
          <a:off x="251520" y="1052753"/>
          <a:ext cx="7214545" cy="568861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466265"/>
                <a:gridCol w="1874140"/>
                <a:gridCol w="1874140"/>
              </a:tblGrid>
              <a:tr h="21212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образовательной организации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(учебный год)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2023/24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2024/2025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ДДЮТ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Спортивная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школа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Заларинского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района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Бабагайская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144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Бажирская  ООШ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Веренская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Владимирская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Второтыретская</a:t>
                      </a:r>
                      <a:r>
                        <a:rPr lang="ru-RU" sz="1200" dirty="0">
                          <a:effectLst/>
                        </a:rPr>
                        <a:t> школа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Заларинская ООШ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ЗаларинскаяСОШ</a:t>
                      </a:r>
                      <a:r>
                        <a:rPr lang="en-US" sz="1200">
                          <a:effectLst/>
                        </a:rPr>
                        <a:t>№1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ЗаларинскаяСОШ № 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469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Моисеевская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Мойганская 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Новочеремховская ООШ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Семёновская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Солерудниковская гимназия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361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880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Сортовская ООШ</a:t>
                      </a: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Троицкая СОШ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Тыретская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Холмогойская 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Хор-Тагнинская СОШ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Черемшанская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ГАПОУ ИО ЗАПТ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Детский сад «Малыш»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  <a:tr h="2121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4498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4961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44" marR="6574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95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2700" dirty="0" smtClean="0"/>
              <a:t>Рейтинг </a:t>
            </a:r>
            <a:r>
              <a:rPr lang="ru-RU" sz="2700" dirty="0"/>
              <a:t>направленностей  дополнительного образования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47991"/>
              </p:ext>
            </p:extLst>
          </p:nvPr>
        </p:nvGraphicFramePr>
        <p:xfrm>
          <a:off x="611560" y="1052736"/>
          <a:ext cx="8064897" cy="2016223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436347"/>
                <a:gridCol w="1542850"/>
                <a:gridCol w="1542850"/>
                <a:gridCol w="1542850"/>
              </a:tblGrid>
              <a:tr h="230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Направленность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2022/23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2023/24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2024/25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Техническое</a:t>
                      </a:r>
                      <a:endParaRPr lang="ru-RU" sz="12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57/533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67/535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Естественнонаучное</a:t>
                      </a:r>
                      <a:endParaRPr lang="ru-RU" sz="12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54/805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68/892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Туристско-краеведческое</a:t>
                      </a:r>
                      <a:endParaRPr lang="ru-RU" sz="12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288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31/206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38/268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Социально-гуманитарное</a:t>
                      </a:r>
                      <a:endParaRPr lang="ru-RU" sz="12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79/482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102/1776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области искусств</a:t>
                      </a:r>
                      <a:endParaRPr lang="ru-RU" sz="12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114/898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138/1056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12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области физической культуры и спорта</a:t>
                      </a:r>
                      <a:endParaRPr lang="ru-RU" sz="12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109/1458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125/1551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0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444/4382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538/6078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339752" y="386104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Рейтинг </a:t>
            </a:r>
            <a:r>
              <a:rPr lang="ru-RU" b="1" dirty="0"/>
              <a:t>направленностей установился следующим образом: </a:t>
            </a:r>
            <a:endParaRPr lang="ru-RU" b="1" dirty="0" smtClean="0"/>
          </a:p>
          <a:p>
            <a:endParaRPr lang="ru-RU" b="1" dirty="0"/>
          </a:p>
          <a:p>
            <a:r>
              <a:rPr lang="ru-RU" dirty="0"/>
              <a:t>1. </a:t>
            </a:r>
            <a:r>
              <a:rPr lang="ru-RU" dirty="0" smtClean="0"/>
              <a:t>Социально-гуманитарная 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smtClean="0"/>
              <a:t>Физкультурно-спортивная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smtClean="0"/>
              <a:t>Художественная</a:t>
            </a:r>
            <a:endParaRPr lang="ru-RU" dirty="0"/>
          </a:p>
          <a:p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smtClean="0"/>
              <a:t>Естественнонаучная</a:t>
            </a:r>
            <a:endParaRPr lang="ru-RU" dirty="0"/>
          </a:p>
          <a:p>
            <a:r>
              <a:rPr lang="ru-RU" dirty="0" smtClean="0"/>
              <a:t>5.Техническая</a:t>
            </a:r>
            <a:endParaRPr lang="ru-RU" dirty="0"/>
          </a:p>
          <a:p>
            <a:r>
              <a:rPr lang="ru-RU" dirty="0" smtClean="0"/>
              <a:t>6.Туристско-краеведческая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6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200" dirty="0" smtClean="0"/>
              <a:t>Участие   </a:t>
            </a:r>
            <a:r>
              <a:rPr lang="ru-RU" sz="2200" dirty="0"/>
              <a:t>педагогов в конкурсах, выставках, соревнованиях </a:t>
            </a:r>
            <a:r>
              <a:rPr lang="ru-RU" sz="2200" dirty="0" smtClean="0"/>
              <a:t>2024-2025г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130391"/>
              </p:ext>
            </p:extLst>
          </p:nvPr>
        </p:nvGraphicFramePr>
        <p:xfrm>
          <a:off x="827584" y="908720"/>
          <a:ext cx="7488830" cy="230426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466977"/>
                <a:gridCol w="3039150"/>
                <a:gridCol w="1982703"/>
              </a:tblGrid>
              <a:tr h="460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Уровень мероприятия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Педагоги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Дети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0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Международный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0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Всероссийский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0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Региональный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34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110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0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Муниципальный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</a:t>
                      </a: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344</a:t>
                      </a:r>
                      <a:endParaRPr lang="ru-RU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086081"/>
              </p:ext>
            </p:extLst>
          </p:nvPr>
        </p:nvGraphicFramePr>
        <p:xfrm>
          <a:off x="2195736" y="3501008"/>
          <a:ext cx="504056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4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Охват </a:t>
            </a:r>
            <a:r>
              <a:rPr lang="ru-RU" sz="2400" dirty="0" err="1" smtClean="0"/>
              <a:t>профориентационными</a:t>
            </a:r>
            <a:r>
              <a:rPr lang="ru-RU" sz="2400" dirty="0" smtClean="0"/>
              <a:t> мероприятиями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144105"/>
              </p:ext>
            </p:extLst>
          </p:nvPr>
        </p:nvGraphicFramePr>
        <p:xfrm>
          <a:off x="107502" y="620692"/>
          <a:ext cx="8928993" cy="6266991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270741"/>
                <a:gridCol w="1263415"/>
                <a:gridCol w="1493568"/>
                <a:gridCol w="1493568"/>
                <a:gridCol w="1373629"/>
                <a:gridCol w="1034072"/>
              </a:tblGrid>
              <a:tr h="14234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Наименование ОО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6-11 классы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5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Численность обучающихся, охваченных мероприятиями ЕМП (ВСЕГО:  в </a:t>
                      </a:r>
                      <a:r>
                        <a:rPr lang="ru-RU" sz="1050" dirty="0" err="1">
                          <a:effectLst/>
                        </a:rPr>
                        <a:t>т.ч</a:t>
                      </a:r>
                      <a:r>
                        <a:rPr lang="ru-RU" sz="1050" dirty="0">
                          <a:effectLst/>
                        </a:rPr>
                        <a:t>. с ОВЗ и из числа детей-сирот)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принявших участие в профессиональных пробах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Кол-во обучающихся, в отношении которых проводилась диагностика профессиональных предпочтений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принявших участие в экскурсиях на базе предприятий-работодателей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Количество обучающихся, принявших участие в иных практико-ориентированных мероприятиях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Бажирская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Бабагайская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"Веренская СОШ"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Владимирская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Второтыретская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Заларинская СОШ 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Заларинская СОШ 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289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Заларинская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Мойганская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СОШ с.Моисеевка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Новочеремховская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Сортовская ООШ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Солерудниковская гимназия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83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Семеновская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"Тагнинская ООШ"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Троицкая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Тыретская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Ханжиновская 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52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Холмогойская 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284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Хор-Тагнинская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МБОУ Черемшанская  СОШ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  <a:tr h="142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Итого: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398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346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187" marR="4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8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329087"/>
              </p:ext>
            </p:extLst>
          </p:nvPr>
        </p:nvGraphicFramePr>
        <p:xfrm>
          <a:off x="107504" y="188640"/>
          <a:ext cx="3801641" cy="24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Диаграмма" r:id="rId4" imgW="5486400" imgH="3200211" progId="Excel.Chart.8">
                  <p:embed/>
                </p:oleObj>
              </mc:Choice>
              <mc:Fallback>
                <p:oleObj name="Диаграмма" r:id="rId4" imgW="5486400" imgH="3200211" progId="Excel.Char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88640"/>
                        <a:ext cx="3801641" cy="2408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787260"/>
              </p:ext>
            </p:extLst>
          </p:nvPr>
        </p:nvGraphicFramePr>
        <p:xfrm>
          <a:off x="4074905" y="548680"/>
          <a:ext cx="5083556" cy="109728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215458"/>
                <a:gridCol w="2868098"/>
              </a:tblGrid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50" dirty="0" smtClean="0">
                          <a:effectLst/>
                        </a:rPr>
                        <a:t>Прошли курс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«Россия – мои горизонты»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 обучающихся 6-11 классов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Посетили экскурсии на предприятия 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50" dirty="0" smtClean="0">
                          <a:effectLst/>
                        </a:rPr>
                        <a:t>Обучающиеся 5 ОО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88640" y="2636912"/>
            <a:ext cx="87667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рамках муниципального проекта «Школа будущего </a:t>
            </a:r>
            <a:r>
              <a:rPr lang="ru-RU" sz="1400" b="1" dirty="0" err="1"/>
              <a:t>PROфессионала</a:t>
            </a:r>
            <a:r>
              <a:rPr lang="ru-RU" sz="1400" b="1" dirty="0"/>
              <a:t>» были проведены следующие мероприятия:</a:t>
            </a:r>
          </a:p>
          <a:p>
            <a:r>
              <a:rPr lang="ru-RU" sz="1400" dirty="0" smtClean="0"/>
              <a:t>V </a:t>
            </a:r>
            <a:r>
              <a:rPr lang="ru-RU" sz="1400" dirty="0"/>
              <a:t>Муниципальный конкурс «Кулинарный поединок»; </a:t>
            </a:r>
          </a:p>
          <a:p>
            <a:r>
              <a:rPr lang="ru-RU" sz="1400" dirty="0" smtClean="0"/>
              <a:t>VI </a:t>
            </a:r>
            <a:r>
              <a:rPr lang="ru-RU" sz="1400" dirty="0"/>
              <a:t>Муниципальный конкурс «Юный агроном»; </a:t>
            </a:r>
          </a:p>
          <a:p>
            <a:r>
              <a:rPr lang="ru-RU" sz="1400" dirty="0" smtClean="0"/>
              <a:t>Фестиваль </a:t>
            </a:r>
            <a:r>
              <a:rPr lang="ru-RU" sz="1400" dirty="0"/>
              <a:t>ФГБОУ «Ангарский государственный технический университет», включающий: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- </a:t>
            </a:r>
            <a:r>
              <a:rPr lang="ru-RU" sz="1400" dirty="0"/>
              <a:t>Олимпиаду по ОБЗР;</a:t>
            </a:r>
          </a:p>
          <a:p>
            <a:r>
              <a:rPr lang="ru-RU" sz="1400" dirty="0"/>
              <a:t>- Интерактивную деловую игру по дисциплинам экономического профиля;</a:t>
            </a:r>
          </a:p>
          <a:p>
            <a:r>
              <a:rPr lang="ru-RU" sz="1400" dirty="0"/>
              <a:t>   - Деловую игру «Моя IT-компания»</a:t>
            </a:r>
          </a:p>
          <a:p>
            <a:r>
              <a:rPr lang="ru-RU" sz="1400" dirty="0"/>
              <a:t>   - Учебные сборы в рамках учебного предмета ОБЗР.</a:t>
            </a:r>
          </a:p>
          <a:p>
            <a:r>
              <a:rPr lang="ru-RU" sz="1400" dirty="0"/>
              <a:t>Кроме того, прошли: </a:t>
            </a:r>
          </a:p>
          <a:p>
            <a:r>
              <a:rPr lang="ru-RU" sz="1400" dirty="0"/>
              <a:t>- Встречи с представителями Иркутского института (филиал) ФГБОУ ВО «Всероссийский государственный университет юстиции» и Восточно-Сибирского филиала ФГБОУ ВО «Российский государственный университет правосудия имени </a:t>
            </a:r>
            <a:r>
              <a:rPr lang="ru-RU" sz="1400" dirty="0" err="1"/>
              <a:t>В.М.Лебедева</a:t>
            </a:r>
            <a:r>
              <a:rPr lang="ru-RU" sz="1400" dirty="0"/>
              <a:t>»;</a:t>
            </a:r>
          </a:p>
          <a:p>
            <a:r>
              <a:rPr lang="ru-RU" sz="1400" dirty="0"/>
              <a:t>- День открытых дверей вузов, расположенных на территории Иркутской области (200 участников); </a:t>
            </a:r>
          </a:p>
          <a:p>
            <a:r>
              <a:rPr lang="ru-RU" sz="1400" dirty="0"/>
              <a:t>- Профессиональные пробы с сотрудниками МО МВД России «</a:t>
            </a:r>
            <a:r>
              <a:rPr lang="ru-RU" sz="1400" dirty="0" err="1"/>
              <a:t>Заларинский</a:t>
            </a:r>
            <a:r>
              <a:rPr lang="ru-RU" sz="1400" dirty="0"/>
              <a:t>» и фельдшером скорой медицинской помощи ОГБУЗ «</a:t>
            </a:r>
            <a:r>
              <a:rPr lang="ru-RU" sz="1400" dirty="0" err="1"/>
              <a:t>Заларинская</a:t>
            </a:r>
            <a:r>
              <a:rPr lang="ru-RU" sz="1400" dirty="0"/>
              <a:t> РБ».</a:t>
            </a:r>
          </a:p>
          <a:p>
            <a:r>
              <a:rPr lang="ru-RU" sz="1400" dirty="0"/>
              <a:t>         Совместно с </a:t>
            </a:r>
            <a:r>
              <a:rPr lang="ru-RU" sz="1400" dirty="0" err="1"/>
              <a:t>Заларинским</a:t>
            </a:r>
            <a:r>
              <a:rPr lang="ru-RU" sz="1400" dirty="0"/>
              <a:t> филиалом ОГКУ КЦ Иркутской области в период с февраля по октябрь осуществляется трудоустройство 230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val="7422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Кадровый состав воспитательной системы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144038"/>
              </p:ext>
            </p:extLst>
          </p:nvPr>
        </p:nvGraphicFramePr>
        <p:xfrm>
          <a:off x="1115616" y="1484783"/>
          <a:ext cx="6278680" cy="432906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4646772"/>
                <a:gridCol w="1631908"/>
              </a:tblGrid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Должность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зам по ВР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effectLst/>
                        </a:rPr>
                        <a:t>16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</a:rPr>
                        <a:t>Вожатые 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15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Социальный педагог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effectLst/>
                        </a:rPr>
                        <a:t>21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Педагог-психолог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effectLst/>
                        </a:rPr>
                        <a:t>25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</a:rPr>
                        <a:t>Классные руководители 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 smtClean="0">
                          <a:effectLst/>
                        </a:rPr>
                        <a:t>300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</a:rPr>
                        <a:t>Организатор, музыкальный руководитель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marL="7620" indent="-95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</a:rPr>
                        <a:t>Валеолог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3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КПК воспитательной </a:t>
            </a:r>
            <a:r>
              <a:rPr lang="ru-RU" sz="2800" dirty="0"/>
              <a:t>направленности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514599"/>
              </p:ext>
            </p:extLst>
          </p:nvPr>
        </p:nvGraphicFramePr>
        <p:xfrm>
          <a:off x="611560" y="1196752"/>
          <a:ext cx="7992888" cy="543216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6671288"/>
                <a:gridCol w="1321600"/>
              </a:tblGrid>
              <a:tr h="5306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Название курсов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Количество слушателей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24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Первая помощь в образовательной организации. </a:t>
                      </a:r>
                      <a:r>
                        <a:rPr lang="ru-RU" sz="1800" dirty="0" smtClean="0">
                          <a:effectLst/>
                        </a:rPr>
                        <a:t>ФОРУМ - </a:t>
                      </a:r>
                      <a:r>
                        <a:rPr lang="ru-RU" sz="1800" dirty="0">
                          <a:effectLst/>
                        </a:rPr>
                        <a:t>педагоги России. </a:t>
                      </a:r>
                      <a:endParaRPr lang="ru-RU" sz="2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19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24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Содержание и технология работы педагога в сфере организации дополнительного </a:t>
                      </a:r>
                      <a:r>
                        <a:rPr lang="ru-RU" sz="1800" dirty="0" smtClean="0">
                          <a:effectLst/>
                        </a:rPr>
                        <a:t>образования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3428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«Современные аспекты деятельности классного руководителя.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7295">
                <a:tc>
                  <a:txBody>
                    <a:bodyPr/>
                    <a:lstStyle/>
                    <a:p>
                      <a:pPr indent="41910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«Деятельность классного руководителя: профилактика и пути выявления конфликтных </a:t>
                      </a:r>
                      <a:r>
                        <a:rPr lang="ru-RU" sz="1800" dirty="0" smtClean="0">
                          <a:effectLst/>
                        </a:rPr>
                        <a:t>ситуаций </a:t>
                      </a:r>
                      <a:r>
                        <a:rPr lang="ru-RU" sz="1800" dirty="0" err="1">
                          <a:effectLst/>
                        </a:rPr>
                        <a:t>буллинга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ru-RU" sz="1800" dirty="0" err="1">
                          <a:effectLst/>
                        </a:rPr>
                        <a:t>моббинга</a:t>
                      </a:r>
                      <a:r>
                        <a:rPr lang="ru-RU" sz="1800" dirty="0">
                          <a:effectLst/>
                        </a:rPr>
                        <a:t> и </a:t>
                      </a:r>
                      <a:r>
                        <a:rPr lang="ru-RU" sz="1800" dirty="0" err="1">
                          <a:effectLst/>
                        </a:rPr>
                        <a:t>троллинга</a:t>
                      </a:r>
                      <a:r>
                        <a:rPr lang="ru-RU" sz="1800" dirty="0">
                          <a:effectLst/>
                        </a:rPr>
                        <a:t> в образовательной организации» 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11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«Современные аспекты деятельности классного руководителя»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1186">
                <a:tc>
                  <a:txBody>
                    <a:bodyPr/>
                    <a:lstStyle/>
                    <a:p>
                      <a:pPr marL="91440" marR="1822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«Организация воспитательной деятельности в условиях ФГОС</a:t>
                      </a:r>
                      <a:r>
                        <a:rPr lang="ru-RU" sz="1800" dirty="0" smtClean="0">
                          <a:effectLst/>
                        </a:rPr>
                        <a:t>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0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воспитательной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патриотическое воспитание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духовно-нравственное воспитание  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эстетическое </a:t>
            </a:r>
            <a:r>
              <a:rPr lang="ru-RU" dirty="0"/>
              <a:t>воспитание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спортивно-оздоровительное </a:t>
            </a:r>
            <a:r>
              <a:rPr lang="ru-RU" dirty="0"/>
              <a:t>воспитание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трудовое </a:t>
            </a:r>
            <a:r>
              <a:rPr lang="ru-RU" dirty="0"/>
              <a:t>воспитание</a:t>
            </a:r>
          </a:p>
        </p:txBody>
      </p:sp>
    </p:spTree>
    <p:extLst>
      <p:ext uri="{BB962C8B-B14F-4D97-AF65-F5344CB8AC3E}">
        <p14:creationId xmlns:p14="http://schemas.microsoft.com/office/powerpoint/2010/main" val="116856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548680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Модуль </a:t>
            </a:r>
            <a:r>
              <a:rPr lang="ru-RU" b="1" dirty="0"/>
              <a:t>«Основные общешкольные дела</a:t>
            </a:r>
            <a:r>
              <a:rPr lang="ru-RU" b="1" dirty="0" smtClean="0"/>
              <a:t>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207913"/>
            <a:ext cx="6264696" cy="322207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«Осенний бал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Учителя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матери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«Новый год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«Месячник военно-патриотической работы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«Месячник Победы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здоровья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«Праздник первого звонка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«Последний звонок»</a:t>
            </a:r>
          </a:p>
        </p:txBody>
      </p:sp>
    </p:spTree>
    <p:extLst>
      <p:ext uri="{BB962C8B-B14F-4D97-AF65-F5344CB8AC3E}">
        <p14:creationId xmlns:p14="http://schemas.microsoft.com/office/powerpoint/2010/main" val="313491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548680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«Классное руководство»: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207913"/>
            <a:ext cx="6264696" cy="322207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«День знаний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народного единства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неизвестного солдата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Героев Отечества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«Урок безопасности. Пожарная безопасность, правила поведения при пожаре в школе, дома, в общественных местах, на транспорте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«Урок здоровья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«Безопасность в интернете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«Блокадный Ленинград»</a:t>
            </a:r>
          </a:p>
        </p:txBody>
      </p:sp>
    </p:spTree>
    <p:extLst>
      <p:ext uri="{BB962C8B-B14F-4D97-AF65-F5344CB8AC3E}">
        <p14:creationId xmlns:p14="http://schemas.microsoft.com/office/powerpoint/2010/main" val="22513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548680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«Внеурочная деятельность»: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108521"/>
            <a:ext cx="6264696" cy="3480719"/>
          </a:xfrm>
          <a:prstGeom prst="roundRect">
            <a:avLst/>
          </a:prstGeom>
          <a:solidFill>
            <a:srgbClr val="92D05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"Разговоры о </a:t>
            </a:r>
            <a:r>
              <a:rPr lang="ru-RU" dirty="0" smtClean="0"/>
              <a:t>важном«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«Россия -мои горизонты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«</a:t>
            </a:r>
            <a:r>
              <a:rPr lang="ru-RU" dirty="0"/>
              <a:t>День отца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матери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Муниципальные конкурсы</a:t>
            </a:r>
            <a:r>
              <a:rPr lang="ru-RU" dirty="0"/>
              <a:t>:</a:t>
            </a:r>
          </a:p>
          <a:p>
            <a:pPr algn="ctr"/>
            <a:r>
              <a:rPr lang="ru-RU" dirty="0"/>
              <a:t>- «Как хорошо на свете без войны</a:t>
            </a:r>
            <a:r>
              <a:rPr lang="ru-RU" dirty="0" smtClean="0"/>
              <a:t>»</a:t>
            </a:r>
            <a:endParaRPr lang="ru-RU" dirty="0"/>
          </a:p>
          <a:p>
            <a:pPr algn="ctr"/>
            <a:r>
              <a:rPr lang="ru-RU" dirty="0"/>
              <a:t>- «Лучший ученик года - 2025</a:t>
            </a:r>
            <a:r>
              <a:rPr lang="ru-RU" dirty="0" smtClean="0"/>
              <a:t>»</a:t>
            </a:r>
            <a:endParaRPr lang="ru-RU" dirty="0"/>
          </a:p>
          <a:p>
            <a:pPr algn="ctr"/>
            <a:r>
              <a:rPr lang="ru-RU" dirty="0"/>
              <a:t>- «Язык – душа народа</a:t>
            </a:r>
            <a:r>
              <a:rPr lang="ru-RU" dirty="0" smtClean="0"/>
              <a:t>»</a:t>
            </a:r>
            <a:endParaRPr lang="ru-RU" dirty="0"/>
          </a:p>
          <a:p>
            <a:pPr algn="ctr"/>
            <a:r>
              <a:rPr lang="ru-RU" dirty="0"/>
              <a:t>- «Читаем всей семьей</a:t>
            </a:r>
            <a:r>
              <a:rPr lang="ru-RU" dirty="0" smtClean="0"/>
              <a:t>»</a:t>
            </a:r>
            <a:endParaRPr lang="ru-RU" dirty="0"/>
          </a:p>
          <a:p>
            <a:pPr algn="ctr"/>
            <a:r>
              <a:rPr lang="ru-RU" dirty="0"/>
              <a:t>- «Байкальская классика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4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Конкурс «Как хорошо на свете без войны»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575882"/>
              </p:ext>
            </p:extLst>
          </p:nvPr>
        </p:nvGraphicFramePr>
        <p:xfrm>
          <a:off x="323528" y="1124744"/>
          <a:ext cx="8219256" cy="4759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54814"/>
                <a:gridCol w="2054814"/>
                <a:gridCol w="2054814"/>
                <a:gridCol w="2054814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 </a:t>
                      </a:r>
                      <a:r>
                        <a:rPr lang="ru-RU" dirty="0" smtClean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III </a:t>
                      </a:r>
                      <a:r>
                        <a:rPr lang="ru-RU" dirty="0" smtClean="0"/>
                        <a:t>место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– 4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Тюкавкина</a:t>
                      </a:r>
                      <a:r>
                        <a:rPr lang="ru-RU" dirty="0" smtClean="0"/>
                        <a:t> София, Солерудниковская гимназия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Терлеев</a:t>
                      </a:r>
                      <a:r>
                        <a:rPr lang="ru-RU" dirty="0" smtClean="0"/>
                        <a:t> Богдан, Владимирская СОШ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Суходолова</a:t>
                      </a:r>
                      <a:r>
                        <a:rPr lang="ru-RU" dirty="0" smtClean="0"/>
                        <a:t> Евгения, Солерудниковская гимназия</a:t>
                      </a:r>
                    </a:p>
                    <a:p>
                      <a:r>
                        <a:rPr lang="ru-RU" dirty="0" smtClean="0"/>
                        <a:t>Корнев Николай, </a:t>
                      </a:r>
                      <a:r>
                        <a:rPr lang="ru-RU" dirty="0" err="1" smtClean="0"/>
                        <a:t>Холмогойская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 – 8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Бутырина</a:t>
                      </a:r>
                      <a:r>
                        <a:rPr lang="ru-RU" dirty="0" smtClean="0"/>
                        <a:t> Анастасия,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Ефанова</a:t>
                      </a:r>
                      <a:r>
                        <a:rPr lang="ru-RU" dirty="0" smtClean="0"/>
                        <a:t> Дарья, </a:t>
                      </a:r>
                      <a:r>
                        <a:rPr lang="ru-RU" dirty="0" err="1" smtClean="0"/>
                        <a:t>Второтыретская</a:t>
                      </a:r>
                      <a:r>
                        <a:rPr lang="ru-RU" dirty="0" smtClean="0"/>
                        <a:t> ООШ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Лущенко</a:t>
                      </a:r>
                      <a:r>
                        <a:rPr lang="ru-RU" dirty="0" smtClean="0"/>
                        <a:t> Владислава, </a:t>
                      </a:r>
                      <a:r>
                        <a:rPr lang="ru-RU" dirty="0" err="1" smtClean="0"/>
                        <a:t>Ханжиновская</a:t>
                      </a:r>
                      <a:r>
                        <a:rPr lang="ru-RU" dirty="0" smtClean="0"/>
                        <a:t> СОШ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 – 11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Молчанова Анна,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Усатенко</a:t>
                      </a:r>
                      <a:r>
                        <a:rPr lang="ru-RU" dirty="0" smtClean="0"/>
                        <a:t> Лиана,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Вербицкая </a:t>
                      </a:r>
                      <a:r>
                        <a:rPr lang="ru-RU" dirty="0" err="1" smtClean="0"/>
                        <a:t>Гулнара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9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 года 2025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036313"/>
              </p:ext>
            </p:extLst>
          </p:nvPr>
        </p:nvGraphicFramePr>
        <p:xfrm>
          <a:off x="457200" y="1600200"/>
          <a:ext cx="8229600" cy="306373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Победитель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Знайдюк</a:t>
                      </a:r>
                      <a:r>
                        <a:rPr lang="ru-RU" dirty="0" smtClean="0"/>
                        <a:t> Надежда,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Заларинская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СОШ №1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Кичий</a:t>
                      </a:r>
                      <a:r>
                        <a:rPr lang="ru-RU" dirty="0" smtClean="0"/>
                        <a:t> Полина,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Зайцев Сергей,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Солерудниковская гимназия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Номинации: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</a:tr>
              <a:tr h="671056">
                <a:tc>
                  <a:txBody>
                    <a:bodyPr/>
                    <a:lstStyle/>
                    <a:p>
                      <a:r>
                        <a:rPr lang="ru-RU" dirty="0" smtClean="0"/>
                        <a:t>«Творческая личность года»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Сосина Екатерина,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mtClean="0"/>
                        <a:t>«Спортсмен года»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Вавилова София, </a:t>
                      </a:r>
                      <a:r>
                        <a:rPr lang="ru-RU" dirty="0" err="1" smtClean="0"/>
                        <a:t>Заларинская</a:t>
                      </a:r>
                      <a:r>
                        <a:rPr lang="ru-RU" dirty="0" smtClean="0"/>
                        <a:t> СОШ №1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694472" cy="5770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53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400" dirty="0"/>
              <a:t>Конкурс «Читаем всей семьёй»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3238"/>
              </p:ext>
            </p:extLst>
          </p:nvPr>
        </p:nvGraphicFramePr>
        <p:xfrm>
          <a:off x="395536" y="764704"/>
          <a:ext cx="8496944" cy="57658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54814"/>
                <a:gridCol w="2054814"/>
                <a:gridCol w="2054814"/>
                <a:gridCol w="233250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Номинации: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 </a:t>
                      </a:r>
                      <a:r>
                        <a:rPr lang="ru-RU" dirty="0" smtClean="0"/>
                        <a:t>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III </a:t>
                      </a:r>
                      <a:r>
                        <a:rPr lang="ru-RU" dirty="0" smtClean="0"/>
                        <a:t>место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«Поэзия»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Возненко</a:t>
                      </a:r>
                      <a:r>
                        <a:rPr lang="ru-RU" sz="1600" dirty="0" smtClean="0"/>
                        <a:t> Екатерина, </a:t>
                      </a:r>
                      <a:r>
                        <a:rPr lang="ru-RU" sz="1600" dirty="0" err="1" smtClean="0"/>
                        <a:t>Ханжиновская</a:t>
                      </a:r>
                      <a:r>
                        <a:rPr lang="ru-RU" sz="1600" dirty="0" smtClean="0"/>
                        <a:t> СОШ,</a:t>
                      </a:r>
                    </a:p>
                    <a:p>
                      <a:r>
                        <a:rPr lang="ru-RU" sz="1600" dirty="0" smtClean="0"/>
                        <a:t>Нефедов Александр, детский сад «Солнышко» </a:t>
                      </a:r>
                      <a:r>
                        <a:rPr lang="ru-RU" sz="1600" dirty="0" err="1" smtClean="0"/>
                        <a:t>с.Холмогой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Выборов Андрей, </a:t>
                      </a: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№2,</a:t>
                      </a:r>
                    </a:p>
                    <a:p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Андроненко</a:t>
                      </a:r>
                      <a:r>
                        <a:rPr lang="ru-RU" sz="1600" dirty="0" smtClean="0"/>
                        <a:t> Дарья, детский сад «Малыш».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Гальцов</a:t>
                      </a:r>
                      <a:r>
                        <a:rPr lang="ru-RU" sz="1600" dirty="0" smtClean="0"/>
                        <a:t> Никита, </a:t>
                      </a: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№1,</a:t>
                      </a:r>
                    </a:p>
                    <a:p>
                      <a:r>
                        <a:rPr lang="ru-RU" sz="1600" dirty="0" err="1" smtClean="0"/>
                        <a:t>Байзакова</a:t>
                      </a:r>
                      <a:r>
                        <a:rPr lang="ru-RU" sz="1600" dirty="0" smtClean="0"/>
                        <a:t> Варвара, детский сад «Малыш»,                   Петухов Арсений, детский сад «Радуга»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«Проза»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Кичий</a:t>
                      </a:r>
                      <a:r>
                        <a:rPr lang="ru-RU" sz="1600" dirty="0" smtClean="0"/>
                        <a:t> Елизавета,  Троицкая СОШ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Гайнулин</a:t>
                      </a:r>
                      <a:r>
                        <a:rPr lang="ru-RU" sz="1600" dirty="0" smtClean="0"/>
                        <a:t> Семён, </a:t>
                      </a:r>
                      <a:r>
                        <a:rPr lang="ru-RU" sz="1600" dirty="0" err="1" smtClean="0"/>
                        <a:t>Холмогойская</a:t>
                      </a:r>
                      <a:r>
                        <a:rPr lang="ru-RU" sz="1600" dirty="0" smtClean="0"/>
                        <a:t> СОШ,</a:t>
                      </a:r>
                    </a:p>
                    <a:p>
                      <a:r>
                        <a:rPr lang="ru-RU" sz="1600" dirty="0" smtClean="0"/>
                        <a:t>Котов Станислав, </a:t>
                      </a:r>
                      <a:r>
                        <a:rPr lang="ru-RU" sz="1600" dirty="0" err="1" smtClean="0"/>
                        <a:t>Бажирская</a:t>
                      </a:r>
                      <a:r>
                        <a:rPr lang="ru-RU" sz="1600" dirty="0" smtClean="0"/>
                        <a:t> ООШ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Богомолова Юлия, </a:t>
                      </a:r>
                      <a:r>
                        <a:rPr lang="ru-RU" sz="1600" dirty="0" err="1" smtClean="0"/>
                        <a:t>Бажирская</a:t>
                      </a:r>
                      <a:r>
                        <a:rPr lang="ru-RU" sz="1600" dirty="0" smtClean="0"/>
                        <a:t> ООШ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Конкурс фотографий «Чтение в кругу семьи»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Лущенко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Дарина</a:t>
                      </a:r>
                      <a:r>
                        <a:rPr lang="ru-RU" sz="1600" dirty="0" smtClean="0"/>
                        <a:t>, детский сад </a:t>
                      </a:r>
                      <a:r>
                        <a:rPr lang="ru-RU" sz="1600" dirty="0" err="1" smtClean="0"/>
                        <a:t>с.Ханжиново</a:t>
                      </a:r>
                      <a:r>
                        <a:rPr lang="ru-RU" sz="1600" dirty="0" smtClean="0"/>
                        <a:t>,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 smtClean="0"/>
                    </a:p>
                    <a:p>
                      <a:r>
                        <a:rPr lang="ru-RU" sz="1600" dirty="0" smtClean="0"/>
                        <a:t>Игнатьева Диана, </a:t>
                      </a: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№2,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 Сафронова Стефания, детский сад «Солнышко» </a:t>
                      </a:r>
                      <a:r>
                        <a:rPr lang="ru-RU" sz="1600" dirty="0" err="1" smtClean="0"/>
                        <a:t>с.Моисеевка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Оскорков</a:t>
                      </a:r>
                      <a:r>
                        <a:rPr lang="ru-RU" sz="1600" dirty="0" smtClean="0"/>
                        <a:t> Артём, </a:t>
                      </a:r>
                      <a:r>
                        <a:rPr lang="ru-RU" sz="1600" dirty="0" err="1" smtClean="0"/>
                        <a:t>Бажирская</a:t>
                      </a:r>
                      <a:r>
                        <a:rPr lang="ru-RU" sz="1600" dirty="0" smtClean="0"/>
                        <a:t> ООШ,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                Зуев Артём, детский сад «Полянка»,</a:t>
                      </a:r>
                    </a:p>
                    <a:p>
                      <a:r>
                        <a:rPr lang="ru-RU" sz="1600" dirty="0" smtClean="0"/>
                        <a:t>Сергеев </a:t>
                      </a:r>
                      <a:r>
                        <a:rPr lang="ru-RU" sz="1600" dirty="0" err="1" smtClean="0"/>
                        <a:t>Аюр</a:t>
                      </a:r>
                      <a:r>
                        <a:rPr lang="ru-RU" sz="1600" dirty="0" smtClean="0"/>
                        <a:t>, детский сад «Полянка»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Черткова Анна, </a:t>
                      </a:r>
                      <a:r>
                        <a:rPr lang="ru-RU" sz="1600" dirty="0" err="1" smtClean="0"/>
                        <a:t>Бажирская</a:t>
                      </a:r>
                      <a:r>
                        <a:rPr lang="ru-RU" sz="1600" dirty="0" smtClean="0"/>
                        <a:t> ООШ,</a:t>
                      </a:r>
                    </a:p>
                    <a:p>
                      <a:r>
                        <a:rPr lang="ru-RU" sz="1600" dirty="0" err="1" smtClean="0"/>
                        <a:t>Бедек</a:t>
                      </a:r>
                      <a:r>
                        <a:rPr lang="ru-RU" sz="1600" dirty="0" smtClean="0"/>
                        <a:t> Варвара, «</a:t>
                      </a:r>
                      <a:r>
                        <a:rPr lang="ru-RU" sz="1600" dirty="0" err="1" smtClean="0"/>
                        <a:t>Семицветик</a:t>
                      </a:r>
                      <a:r>
                        <a:rPr lang="ru-RU" sz="1600" dirty="0" smtClean="0"/>
                        <a:t>»,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Шабалин Глеб, детский сад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«Полянка»,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 smtClean="0"/>
                    </a:p>
                    <a:p>
                      <a:r>
                        <a:rPr lang="ru-RU" sz="1600" dirty="0" smtClean="0"/>
                        <a:t>Новикова </a:t>
                      </a:r>
                      <a:r>
                        <a:rPr lang="ru-RU" sz="1600" dirty="0" err="1" smtClean="0"/>
                        <a:t>Евангелина</a:t>
                      </a:r>
                      <a:r>
                        <a:rPr lang="ru-RU" sz="1600" dirty="0" smtClean="0"/>
                        <a:t>, детский сад «Солнышко»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3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4968"/>
          </a:xfrm>
        </p:spPr>
        <p:txBody>
          <a:bodyPr>
            <a:noAutofit/>
          </a:bodyPr>
          <a:lstStyle/>
          <a:p>
            <a:r>
              <a:rPr lang="ru-RU" sz="2800" dirty="0" smtClean="0"/>
              <a:t>Фестиваль </a:t>
            </a:r>
            <a:r>
              <a:rPr lang="ru-RU" sz="2800" dirty="0"/>
              <a:t>детского и юношеского творчества «Язык — </a:t>
            </a:r>
            <a:r>
              <a:rPr lang="ru-RU" sz="2800" dirty="0" smtClean="0"/>
              <a:t>душа народа»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673807"/>
              </p:ext>
            </p:extLst>
          </p:nvPr>
        </p:nvGraphicFramePr>
        <p:xfrm>
          <a:off x="539552" y="1107341"/>
          <a:ext cx="8229600" cy="5725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Номинация - конкурс сочинений на одну из тем: «Традиции моей семьи: чту, храню, вдохновляюсь», «Родной язык моей семьи», ‹Язык моей семьи, язык моего народа»: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— Бердникова Кассия, Семёновская СОШ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 — Пастухова Анна, МБОУ Семёновская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 место — Витязев Игорь, МБОУ </a:t>
                      </a:r>
                      <a:r>
                        <a:rPr lang="ru-RU" sz="1600" dirty="0" err="1" smtClean="0"/>
                        <a:t>Тыретская</a:t>
                      </a:r>
                      <a:r>
                        <a:rPr lang="ru-RU" sz="1600" dirty="0" smtClean="0"/>
                        <a:t> СОШ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Номинация - декоративно-прикладное творчество «Радуга родного края»: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— Шульга Полина, СОШ </a:t>
                      </a:r>
                      <a:r>
                        <a:rPr lang="ru-RU" sz="1600" dirty="0" err="1" smtClean="0"/>
                        <a:t>с.Моисеевка</a:t>
                      </a:r>
                      <a:r>
                        <a:rPr lang="ru-RU" sz="1600" dirty="0" smtClean="0"/>
                        <a:t> </a:t>
                      </a:r>
                    </a:p>
                    <a:p>
                      <a:r>
                        <a:rPr lang="ru-RU" sz="1600" dirty="0" smtClean="0"/>
                        <a:t>2 место — Ван-Ю-Ви Антон, </a:t>
                      </a:r>
                      <a:r>
                        <a:rPr lang="ru-RU" sz="1600" dirty="0" err="1" smtClean="0"/>
                        <a:t>Бажирская</a:t>
                      </a:r>
                      <a:r>
                        <a:rPr lang="ru-RU" sz="1600" dirty="0" smtClean="0"/>
                        <a:t> ООШ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Номинация - конкурс-выставка художественных рисунков «Традиции и обряды народов России»: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— Большакова Алина, </a:t>
                      </a: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№1</a:t>
                      </a:r>
                    </a:p>
                    <a:p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err="1" smtClean="0"/>
                        <a:t>Зюзькова</a:t>
                      </a:r>
                      <a:r>
                        <a:rPr lang="ru-RU" sz="1600" dirty="0" smtClean="0"/>
                        <a:t> Валерия, Солерудниковская гимназия </a:t>
                      </a:r>
                    </a:p>
                    <a:p>
                      <a:r>
                        <a:rPr lang="ru-RU" sz="1600" dirty="0" smtClean="0"/>
                        <a:t>2 место — Сафронова Лидия, СОШ с. Моисеевка </a:t>
                      </a:r>
                    </a:p>
                    <a:p>
                      <a:r>
                        <a:rPr lang="ru-RU" sz="1600" dirty="0" smtClean="0"/>
                        <a:t>Бровкина Анна, Хор-</a:t>
                      </a:r>
                      <a:r>
                        <a:rPr lang="ru-RU" sz="1600" dirty="0" err="1" smtClean="0"/>
                        <a:t>Тагнинская</a:t>
                      </a:r>
                      <a:r>
                        <a:rPr lang="ru-RU" sz="1600" dirty="0" smtClean="0"/>
                        <a:t> СОШ </a:t>
                      </a:r>
                    </a:p>
                    <a:p>
                      <a:r>
                        <a:rPr lang="ru-RU" sz="1600" dirty="0" smtClean="0"/>
                        <a:t>3 место — Степанова Арина, Семёновская СОШ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Номинация</a:t>
                      </a:r>
                      <a:r>
                        <a:rPr lang="ru-RU" sz="1600" b="1" baseline="0" dirty="0" smtClean="0"/>
                        <a:t> - </a:t>
                      </a:r>
                      <a:r>
                        <a:rPr lang="ru-RU" sz="1600" b="1" dirty="0" smtClean="0"/>
                        <a:t> «Сказители народного эпоса»: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— Фетисова Ангелина, </a:t>
                      </a:r>
                      <a:r>
                        <a:rPr lang="ru-RU" sz="1600" dirty="0" err="1" smtClean="0"/>
                        <a:t>Бабагайская</a:t>
                      </a:r>
                      <a:r>
                        <a:rPr lang="ru-RU" sz="1600" dirty="0" smtClean="0"/>
                        <a:t> СОШ </a:t>
                      </a:r>
                    </a:p>
                    <a:p>
                      <a:r>
                        <a:rPr lang="ru-RU" sz="1600" dirty="0" smtClean="0"/>
                        <a:t>2 место — </a:t>
                      </a:r>
                      <a:r>
                        <a:rPr lang="ru-RU" sz="1600" dirty="0" err="1" smtClean="0"/>
                        <a:t>Ветрова</a:t>
                      </a:r>
                      <a:r>
                        <a:rPr lang="ru-RU" sz="1600" dirty="0" smtClean="0"/>
                        <a:t> Ульяна, СОШ с. Моисеевка </a:t>
                      </a:r>
                    </a:p>
                    <a:p>
                      <a:r>
                        <a:rPr lang="ru-RU" sz="1600" dirty="0" smtClean="0"/>
                        <a:t>3 место — театральная студия «Театр —</a:t>
                      </a:r>
                      <a:r>
                        <a:rPr lang="ru-RU" sz="1600" dirty="0" err="1" smtClean="0"/>
                        <a:t>рум</a:t>
                      </a:r>
                      <a:r>
                        <a:rPr lang="ru-RU" sz="1600" dirty="0" smtClean="0"/>
                        <a:t>», </a:t>
                      </a:r>
                      <a:r>
                        <a:rPr lang="ru-RU" sz="1600" dirty="0" err="1" smtClean="0"/>
                        <a:t>Заларинская</a:t>
                      </a:r>
                      <a:r>
                        <a:rPr lang="ru-RU" sz="1600" dirty="0" smtClean="0"/>
                        <a:t> СОШ №2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8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4968"/>
          </a:xfrm>
        </p:spPr>
        <p:txBody>
          <a:bodyPr>
            <a:noAutofit/>
          </a:bodyPr>
          <a:lstStyle/>
          <a:p>
            <a:r>
              <a:rPr lang="ru-RU" sz="2800" dirty="0" smtClean="0"/>
              <a:t>Фестиваль </a:t>
            </a:r>
            <a:r>
              <a:rPr lang="ru-RU" sz="2800" dirty="0"/>
              <a:t>театрального искусства «Байкальская школьная классика»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5374551"/>
              </p:ext>
            </p:extLst>
          </p:nvPr>
        </p:nvGraphicFramePr>
        <p:xfrm>
          <a:off x="467544" y="2276872"/>
          <a:ext cx="8229600" cy="1737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место - Театральная студия «Ветер перемен» и творческая театральная мастерская «</a:t>
                      </a:r>
                      <a:r>
                        <a:rPr lang="ru-RU" sz="1600" dirty="0" err="1" smtClean="0"/>
                        <a:t>Труффальдино</a:t>
                      </a:r>
                      <a:r>
                        <a:rPr lang="ru-RU" sz="1600" dirty="0" smtClean="0"/>
                        <a:t>», Солерудниковская гимназия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 место - школьный театр «Аистёнок» </a:t>
                      </a:r>
                      <a:r>
                        <a:rPr lang="ru-RU" sz="1600" dirty="0" err="1" smtClean="0"/>
                        <a:t>Бабагайская</a:t>
                      </a:r>
                      <a:r>
                        <a:rPr lang="ru-RU" sz="1600" dirty="0" smtClean="0"/>
                        <a:t> СОШ </a:t>
                      </a:r>
                    </a:p>
                    <a:p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 место – у театральной студии «Парадокс» Троицкая СОШ</a:t>
                      </a:r>
                    </a:p>
                    <a:p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5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548680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«Школьный урок»: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108521"/>
            <a:ext cx="6264696" cy="3480719"/>
          </a:xfrm>
          <a:prstGeom prst="round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«Мероприятия в рамках Единого урока по безопасности в сети Интернет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«Мероприятия в рамках Единого урока День науки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космонавтики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энергосбережения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«Уроки мужества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независимости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«День снятие блокады Ленинграда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«Гагаринский </a:t>
            </a:r>
            <a:r>
              <a:rPr lang="ru-RU" dirty="0"/>
              <a:t>урок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Уроки к 9 </a:t>
            </a:r>
            <a:r>
              <a:rPr lang="ru-RU" dirty="0" smtClean="0"/>
              <a:t>Мая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«Без срока давности»</a:t>
            </a:r>
          </a:p>
        </p:txBody>
      </p:sp>
    </p:spTree>
    <p:extLst>
      <p:ext uri="{BB962C8B-B14F-4D97-AF65-F5344CB8AC3E}">
        <p14:creationId xmlns:p14="http://schemas.microsoft.com/office/powerpoint/2010/main" val="26339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548680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«Самоуправление»: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108521"/>
            <a:ext cx="6264696" cy="348071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Работа районного детского парламента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</a:t>
            </a:r>
            <a:r>
              <a:rPr lang="ru-RU" dirty="0" smtClean="0"/>
              <a:t>редседатель РДП - </a:t>
            </a:r>
            <a:r>
              <a:rPr lang="ru-RU" dirty="0"/>
              <a:t>Голяк </a:t>
            </a:r>
            <a:r>
              <a:rPr lang="ru-RU" dirty="0" smtClean="0"/>
              <a:t>Ирина, </a:t>
            </a:r>
            <a:r>
              <a:rPr lang="ru-RU" dirty="0"/>
              <a:t>Солерудниковская гимназия </a:t>
            </a:r>
            <a:endParaRPr lang="ru-RU" dirty="0" smtClean="0"/>
          </a:p>
          <a:p>
            <a:pPr algn="ctr"/>
            <a:r>
              <a:rPr lang="ru-RU" dirty="0"/>
              <a:t>Президиум РДП -  </a:t>
            </a:r>
            <a:r>
              <a:rPr lang="ru-RU" dirty="0" err="1"/>
              <a:t>Гусарова</a:t>
            </a:r>
            <a:r>
              <a:rPr lang="ru-RU" dirty="0"/>
              <a:t> Анна, </a:t>
            </a:r>
            <a:r>
              <a:rPr lang="ru-RU" dirty="0" smtClean="0"/>
              <a:t>СОШ с. Моисеевка,  </a:t>
            </a:r>
            <a:r>
              <a:rPr lang="ru-RU" dirty="0" err="1"/>
              <a:t>Джужук</a:t>
            </a:r>
            <a:r>
              <a:rPr lang="ru-RU" dirty="0"/>
              <a:t> Полина, </a:t>
            </a:r>
            <a:r>
              <a:rPr lang="ru-RU" dirty="0" err="1" smtClean="0"/>
              <a:t>Заларинская</a:t>
            </a:r>
            <a:r>
              <a:rPr lang="ru-RU" dirty="0" smtClean="0"/>
              <a:t> </a:t>
            </a:r>
            <a:r>
              <a:rPr lang="ru-RU" dirty="0"/>
              <a:t>СОШ </a:t>
            </a:r>
            <a:r>
              <a:rPr lang="ru-RU" dirty="0" smtClean="0"/>
              <a:t>2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Ф</a:t>
            </a:r>
            <a:r>
              <a:rPr lang="ru-RU" dirty="0" smtClean="0"/>
              <a:t>лэш-моб </a:t>
            </a:r>
            <a:r>
              <a:rPr lang="ru-RU" dirty="0"/>
              <a:t>«Орлята </a:t>
            </a:r>
            <a:r>
              <a:rPr lang="ru-RU" dirty="0" err="1"/>
              <a:t>Заларинского</a:t>
            </a:r>
            <a:r>
              <a:rPr lang="ru-RU" dirty="0"/>
              <a:t> района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Фильм</a:t>
            </a:r>
            <a:endParaRPr lang="ru-RU" dirty="0"/>
          </a:p>
        </p:txBody>
      </p:sp>
      <p:pic>
        <p:nvPicPr>
          <p:cNvPr id="6" name="Picture 6" descr="F:\DCIM\100CANON\IMG_19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152" y="4797152"/>
            <a:ext cx="2808313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32" y="4790759"/>
            <a:ext cx="2861210" cy="1884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89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19672" y="535385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Модуль </a:t>
            </a:r>
            <a:r>
              <a:rPr lang="ru-RU" b="1" dirty="0"/>
              <a:t>«Профориентация» и «Рачительный хозяин земли</a:t>
            </a:r>
            <a:r>
              <a:rPr lang="ru-RU" b="1" dirty="0" smtClean="0"/>
              <a:t>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2108521"/>
            <a:ext cx="8280920" cy="3984775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Направления: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- профессиональное просвещение школьников;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диагностику и консультирование по проблемам профориентации;</a:t>
            </a:r>
          </a:p>
          <a:p>
            <a:r>
              <a:rPr lang="ru-RU" sz="1400" dirty="0">
                <a:solidFill>
                  <a:schemeClr val="tx1"/>
                </a:solidFill>
              </a:rPr>
              <a:t>- организацию профессиональных проб школьников.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Формы работы: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деловые игры, 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 - </a:t>
            </a:r>
            <a:r>
              <a:rPr lang="ru-RU" sz="1400" dirty="0" err="1">
                <a:solidFill>
                  <a:schemeClr val="tx1"/>
                </a:solidFill>
              </a:rPr>
              <a:t>квесты</a:t>
            </a:r>
            <a:r>
              <a:rPr lang="ru-RU" sz="1400" dirty="0">
                <a:solidFill>
                  <a:schemeClr val="tx1"/>
                </a:solidFill>
              </a:rPr>
              <a:t>,</a:t>
            </a:r>
          </a:p>
          <a:p>
            <a:r>
              <a:rPr lang="ru-RU" sz="1400" dirty="0">
                <a:solidFill>
                  <a:schemeClr val="tx1"/>
                </a:solidFill>
              </a:rPr>
              <a:t> - решение кейсов 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- экскурсии на предприятия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 - посещение </a:t>
            </a:r>
            <a:r>
              <a:rPr lang="ru-RU" sz="1400" dirty="0" err="1">
                <a:solidFill>
                  <a:schemeClr val="tx1"/>
                </a:solidFill>
              </a:rPr>
              <a:t>профориентационных</a:t>
            </a:r>
            <a:r>
              <a:rPr lang="ru-RU" sz="1400" dirty="0">
                <a:solidFill>
                  <a:schemeClr val="tx1"/>
                </a:solidFill>
              </a:rPr>
              <a:t> выставок, ярмарок профессий, дней открытых дверей 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- совместное с педагогами изучение интернет ресурсов, посвященных выбору профессий</a:t>
            </a:r>
            <a:r>
              <a:rPr lang="ru-RU" sz="1400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  </a:t>
            </a:r>
            <a:r>
              <a:rPr lang="ru-RU" sz="1400" dirty="0">
                <a:solidFill>
                  <a:schemeClr val="tx1"/>
                </a:solidFill>
              </a:rPr>
              <a:t>- прохождение </a:t>
            </a:r>
            <a:r>
              <a:rPr lang="ru-RU" sz="1400" dirty="0" err="1">
                <a:solidFill>
                  <a:schemeClr val="tx1"/>
                </a:solidFill>
              </a:rPr>
              <a:t>профориентационного</a:t>
            </a:r>
            <a:r>
              <a:rPr lang="ru-RU" sz="1400" dirty="0">
                <a:solidFill>
                  <a:schemeClr val="tx1"/>
                </a:solidFill>
              </a:rPr>
              <a:t> онлайн-тестирования,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- прохождение онлайн курсов по интересующим профессиям и направлениям образования;</a:t>
            </a:r>
          </a:p>
          <a:p>
            <a:r>
              <a:rPr lang="ru-RU" sz="1400" dirty="0">
                <a:solidFill>
                  <a:schemeClr val="tx1"/>
                </a:solidFill>
              </a:rPr>
              <a:t>  - участие в работе всероссийских </a:t>
            </a:r>
            <a:r>
              <a:rPr lang="ru-RU" sz="1400" dirty="0" err="1">
                <a:solidFill>
                  <a:schemeClr val="tx1"/>
                </a:solidFill>
              </a:rPr>
              <a:t>профориентационных</a:t>
            </a:r>
            <a:r>
              <a:rPr lang="ru-RU" sz="1400" dirty="0">
                <a:solidFill>
                  <a:schemeClr val="tx1"/>
                </a:solidFill>
              </a:rPr>
              <a:t> проектов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64914" y="2636912"/>
            <a:ext cx="1504107" cy="1862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3194725"/>
            <a:ext cx="2088232" cy="1562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13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260648"/>
            <a:ext cx="6264696" cy="129614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</a:t>
            </a:r>
            <a:r>
              <a:rPr lang="ru-RU" b="1" dirty="0" err="1" smtClean="0"/>
              <a:t>Волонтерство</a:t>
            </a:r>
            <a:r>
              <a:rPr lang="ru-RU" b="1" dirty="0" smtClean="0"/>
              <a:t>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916832"/>
            <a:ext cx="1800200" cy="3480719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Холмогойская</a:t>
            </a:r>
            <a:r>
              <a:rPr lang="ru-RU" b="1" dirty="0" smtClean="0"/>
              <a:t> </a:t>
            </a:r>
            <a:r>
              <a:rPr lang="ru-RU" b="1" dirty="0" err="1" smtClean="0"/>
              <a:t>сош</a:t>
            </a:r>
            <a:r>
              <a:rPr lang="ru-RU" b="1" dirty="0" smtClean="0"/>
              <a:t>: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«Дорога к обелиску»</a:t>
            </a:r>
          </a:p>
          <a:p>
            <a:pPr algn="ctr"/>
            <a:r>
              <a:rPr lang="ru-RU" dirty="0" smtClean="0"/>
              <a:t>«Дорога Памяти»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95736" y="1916832"/>
            <a:ext cx="2151856" cy="348071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Троицкая </a:t>
            </a:r>
            <a:r>
              <a:rPr lang="ru-RU" b="1" dirty="0" err="1" smtClean="0"/>
              <a:t>сош</a:t>
            </a:r>
            <a:r>
              <a:rPr lang="ru-RU" b="1" dirty="0" smtClean="0"/>
              <a:t>: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забота о младших </a:t>
            </a:r>
            <a:r>
              <a:rPr lang="ru-RU" dirty="0" smtClean="0"/>
              <a:t>школьниках, помощь </a:t>
            </a:r>
            <a:r>
              <a:rPr lang="ru-RU" dirty="0"/>
              <a:t>ветеранам, престарелым, акции по благоустройству школы, села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63988" y="1916832"/>
            <a:ext cx="2304256" cy="3480719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Заларинская</a:t>
            </a:r>
            <a:r>
              <a:rPr lang="ru-RU" b="1" dirty="0" smtClean="0"/>
              <a:t> </a:t>
            </a:r>
            <a:r>
              <a:rPr lang="ru-RU" b="1" dirty="0" err="1" smtClean="0"/>
              <a:t>оош</a:t>
            </a:r>
            <a:r>
              <a:rPr lang="ru-RU" b="1" dirty="0" smtClean="0"/>
              <a:t>: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«Ладонь доброты</a:t>
            </a:r>
            <a:r>
              <a:rPr lang="ru-RU" dirty="0" smtClean="0"/>
              <a:t>»</a:t>
            </a:r>
          </a:p>
          <a:p>
            <a:pPr algn="ctr"/>
            <a:r>
              <a:rPr lang="ru-RU" dirty="0"/>
              <a:t>«</a:t>
            </a:r>
            <a:r>
              <a:rPr lang="ru-RU" dirty="0" err="1"/>
              <a:t>Любимой_маме</a:t>
            </a:r>
            <a:r>
              <a:rPr lang="ru-RU" dirty="0" smtClean="0"/>
              <a:t>»</a:t>
            </a:r>
          </a:p>
          <a:p>
            <a:pPr algn="ctr"/>
            <a:r>
              <a:rPr lang="ru-RU" dirty="0"/>
              <a:t>«Российский Дед Мороз</a:t>
            </a:r>
            <a:r>
              <a:rPr lang="ru-RU" dirty="0" smtClean="0"/>
              <a:t>»</a:t>
            </a:r>
          </a:p>
          <a:p>
            <a:pPr algn="ctr"/>
            <a:r>
              <a:rPr lang="ru-RU" dirty="0"/>
              <a:t>«Творческая мастерская»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92144" y="1916832"/>
            <a:ext cx="2151856" cy="348071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Ханжиновская</a:t>
            </a:r>
            <a:r>
              <a:rPr lang="ru-RU" b="1" dirty="0" smtClean="0"/>
              <a:t> </a:t>
            </a:r>
            <a:r>
              <a:rPr lang="ru-RU" b="1" dirty="0" err="1" smtClean="0"/>
              <a:t>сош</a:t>
            </a:r>
            <a:r>
              <a:rPr lang="ru-RU" b="1" dirty="0" smtClean="0"/>
              <a:t>:</a:t>
            </a:r>
          </a:p>
          <a:p>
            <a:pPr algn="ctr"/>
            <a:endParaRPr lang="ru-RU" dirty="0"/>
          </a:p>
          <a:p>
            <a:r>
              <a:rPr lang="ru-RU" dirty="0"/>
              <a:t>«Добрая суббота</a:t>
            </a:r>
            <a:r>
              <a:rPr lang="ru-RU" dirty="0" smtClean="0"/>
              <a:t>» </a:t>
            </a:r>
            <a:r>
              <a:rPr lang="ru-RU" dirty="0"/>
              <a:t>«Милосердие»</a:t>
            </a:r>
          </a:p>
          <a:p>
            <a:r>
              <a:rPr lang="ru-RU" dirty="0" smtClean="0"/>
              <a:t>«</a:t>
            </a:r>
            <a:r>
              <a:rPr lang="ru-RU" dirty="0"/>
              <a:t>Спеши делать добро»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73" y="5069344"/>
            <a:ext cx="2348071" cy="1779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4009" y="5110864"/>
            <a:ext cx="2525946" cy="1738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39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597395"/>
              </p:ext>
            </p:extLst>
          </p:nvPr>
        </p:nvGraphicFramePr>
        <p:xfrm>
          <a:off x="179512" y="1484786"/>
          <a:ext cx="3109179" cy="417261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109179"/>
              </a:tblGrid>
              <a:tr h="792086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Наименование </a:t>
                      </a:r>
                      <a:r>
                        <a:rPr lang="ru-RU" sz="1600" dirty="0">
                          <a:effectLst/>
                        </a:rPr>
                        <a:t>профилактической недели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«Мы за чистые легкие»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«Единство многообразия»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«Высокая ответственность»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«Независимое детство»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«Будущее в моих руках»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«Равноправие»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«Дружить ЗДОРОВО!»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«Жизнь. Здоровье. Красота»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614">
                <a:tc>
                  <a:txBody>
                    <a:bodyPr/>
                    <a:lstStyle/>
                    <a:p>
                      <a:pPr marL="91440" algn="just">
                        <a:lnSpc>
                          <a:spcPct val="115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«Здоровая семья»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331640" y="332656"/>
            <a:ext cx="6264696" cy="93610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«Безопасность»:</a:t>
            </a:r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4983429"/>
            <a:ext cx="2400796" cy="1800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0735" y="1196752"/>
            <a:ext cx="1890713" cy="2590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983429"/>
            <a:ext cx="2339752" cy="1772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573016"/>
            <a:ext cx="2376263" cy="1768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4188" y="1556792"/>
            <a:ext cx="2951163" cy="2420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07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1640" y="188640"/>
            <a:ext cx="6264696" cy="115212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</a:t>
            </a:r>
            <a:r>
              <a:rPr lang="ru-RU" b="1" dirty="0"/>
              <a:t>Организация предметно-пространственной среды</a:t>
            </a:r>
            <a:r>
              <a:rPr lang="ru-RU" b="1" dirty="0" smtClean="0"/>
              <a:t>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2142580"/>
            <a:ext cx="6480720" cy="3480719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формление </a:t>
            </a:r>
            <a:r>
              <a:rPr lang="ru-RU" b="1" dirty="0"/>
              <a:t>событийного дизайна школы к различным памятным событиям и праздникам: </a:t>
            </a:r>
            <a:endParaRPr lang="ru-RU" b="1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День Победы</a:t>
            </a:r>
          </a:p>
          <a:p>
            <a:pPr algn="ctr"/>
            <a:r>
              <a:rPr lang="ru-RU" dirty="0" smtClean="0"/>
              <a:t> День России</a:t>
            </a:r>
            <a:endParaRPr lang="ru-RU" dirty="0"/>
          </a:p>
          <a:p>
            <a:pPr algn="ctr"/>
            <a:r>
              <a:rPr lang="ru-RU" dirty="0" smtClean="0"/>
              <a:t> День учителя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8 </a:t>
            </a:r>
            <a:r>
              <a:rPr lang="ru-RU" dirty="0" smtClean="0"/>
              <a:t>марта</a:t>
            </a:r>
          </a:p>
          <a:p>
            <a:pPr algn="ctr"/>
            <a:r>
              <a:rPr lang="ru-RU" dirty="0" smtClean="0"/>
              <a:t> Новый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13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91680" y="188640"/>
            <a:ext cx="6264696" cy="86409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Модуль </a:t>
            </a:r>
            <a:r>
              <a:rPr lang="ru-RU" b="1" dirty="0" smtClean="0"/>
              <a:t>«</a:t>
            </a:r>
            <a:r>
              <a:rPr lang="ru-RU" b="1" dirty="0"/>
              <a:t>Взаимодействие с родителями (законными представителями)</a:t>
            </a:r>
            <a:r>
              <a:rPr lang="ru-RU" b="1" dirty="0" smtClean="0"/>
              <a:t>»: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340768"/>
            <a:ext cx="7416824" cy="551723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Мероприятия с родителями: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Родительский форум </a:t>
            </a:r>
          </a:p>
          <a:p>
            <a:pPr algn="ctr"/>
            <a:r>
              <a:rPr lang="ru-RU" sz="1600" dirty="0" smtClean="0"/>
              <a:t>«Если </a:t>
            </a:r>
            <a:r>
              <a:rPr lang="ru-RU" sz="1600" dirty="0"/>
              <a:t>дружно, если вместе. Здоровье ребёнка в наших руках» </a:t>
            </a:r>
            <a:endParaRPr lang="ru-RU" sz="1600" dirty="0" smtClean="0"/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«Роль родителя в профессиональном самоопределении </a:t>
            </a:r>
            <a:r>
              <a:rPr lang="ru-RU" sz="1600" dirty="0" smtClean="0"/>
              <a:t>школьников»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«Воспитание без </a:t>
            </a:r>
            <a:r>
              <a:rPr lang="ru-RU" sz="1600" dirty="0" smtClean="0"/>
              <a:t>страдания»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«Профилактика ВИЧ инфекции</a:t>
            </a:r>
            <a:r>
              <a:rPr lang="ru-RU" sz="1600" dirty="0" smtClean="0"/>
              <a:t>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«Изменения в ОГЭ и ЕГЭ в 2025г. Что нужно знать родителям?»        «Служу </a:t>
            </a:r>
            <a:r>
              <a:rPr lang="ru-RU" sz="1600" dirty="0" smtClean="0"/>
              <a:t>России»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«Среднее профессиональное образование Иркутской области: от выбора профессии до поступления» </a:t>
            </a:r>
            <a:endParaRPr lang="ru-RU" sz="1600" dirty="0" smtClean="0"/>
          </a:p>
          <a:p>
            <a:pPr algn="ctr"/>
            <a:r>
              <a:rPr lang="ru-RU" sz="1600" dirty="0" smtClean="0"/>
              <a:t>«</a:t>
            </a:r>
            <a:r>
              <a:rPr lang="ru-RU" sz="1600" dirty="0"/>
              <a:t>Проведение процедуры ГИА в 2024-2025гг</a:t>
            </a:r>
            <a:r>
              <a:rPr lang="ru-RU" sz="1600" dirty="0" smtClean="0"/>
              <a:t>.»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«Проведение процедуры ЕГЭ в 2024-2025гг</a:t>
            </a:r>
            <a:r>
              <a:rPr lang="ru-RU" sz="1600" dirty="0" smtClean="0"/>
              <a:t>.»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«Родительский контроль. Вербовка несовершеннолетних через социальные сети</a:t>
            </a:r>
            <a:r>
              <a:rPr lang="ru-RU" sz="1600" dirty="0" smtClean="0"/>
              <a:t>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«О половой неприкосновенности несовершеннолетних. Профилактика венерических заболеваний и ранней беременности</a:t>
            </a:r>
            <a:r>
              <a:rPr lang="ru-RU" sz="1600" dirty="0" smtClean="0"/>
              <a:t>» </a:t>
            </a:r>
            <a:r>
              <a:rPr lang="ru-RU" sz="1600" dirty="0"/>
              <a:t>«Административная и уголовная ответственность. Деструктивное поведение</a:t>
            </a:r>
            <a:r>
              <a:rPr lang="ru-RU" sz="1600" dirty="0" smtClean="0"/>
              <a:t>.»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</a:t>
            </a:r>
            <a:r>
              <a:rPr lang="ru-RU" sz="1600" dirty="0" err="1"/>
              <a:t>Самоидентичность</a:t>
            </a:r>
            <a:r>
              <a:rPr lang="ru-RU" sz="1600" dirty="0"/>
              <a:t> современного </a:t>
            </a:r>
            <a:r>
              <a:rPr lang="ru-RU" sz="1600" dirty="0" smtClean="0"/>
              <a:t>ребёнка»</a:t>
            </a:r>
          </a:p>
          <a:p>
            <a:pPr algn="ctr"/>
            <a:r>
              <a:rPr lang="ru-RU" sz="1600" dirty="0" smtClean="0"/>
              <a:t> </a:t>
            </a:r>
            <a:r>
              <a:rPr lang="ru-RU" sz="1600" dirty="0"/>
              <a:t>«Современный ребёнок: что необходимо знать родителям»</a:t>
            </a:r>
          </a:p>
        </p:txBody>
      </p:sp>
    </p:spTree>
    <p:extLst>
      <p:ext uri="{BB962C8B-B14F-4D97-AF65-F5344CB8AC3E}">
        <p14:creationId xmlns:p14="http://schemas.microsoft.com/office/powerpoint/2010/main" val="369300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Районная спартакиада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Проведены соревнования:</a:t>
            </a:r>
          </a:p>
          <a:p>
            <a:r>
              <a:rPr lang="ru-RU" dirty="0" smtClean="0"/>
              <a:t>Мини-футбол</a:t>
            </a:r>
          </a:p>
          <a:p>
            <a:r>
              <a:rPr lang="ru-RU" dirty="0" smtClean="0"/>
              <a:t>Баскетбол</a:t>
            </a:r>
          </a:p>
          <a:p>
            <a:r>
              <a:rPr lang="ru-RU" dirty="0"/>
              <a:t>Л</a:t>
            </a:r>
            <a:r>
              <a:rPr lang="ru-RU" dirty="0" smtClean="0"/>
              <a:t>егкоатлетический кросс</a:t>
            </a:r>
          </a:p>
          <a:p>
            <a:r>
              <a:rPr lang="ru-RU" dirty="0" smtClean="0"/>
              <a:t> Лыжи</a:t>
            </a:r>
          </a:p>
          <a:p>
            <a:r>
              <a:rPr lang="ru-RU" dirty="0" smtClean="0"/>
              <a:t>Волейбол</a:t>
            </a:r>
          </a:p>
          <a:p>
            <a:r>
              <a:rPr lang="ru-RU" dirty="0"/>
              <a:t>Л</a:t>
            </a:r>
            <a:r>
              <a:rPr lang="ru-RU" dirty="0" smtClean="0"/>
              <a:t>егкая атлетика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68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3688" y="260648"/>
            <a:ext cx="5122843" cy="1924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333733"/>
            <a:ext cx="2699792" cy="18827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0457" y="4833660"/>
            <a:ext cx="4254510" cy="1823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 descr="C:\Users\NOTEBOOK\Desktop\Конференция 2025\-5317039813481855914_12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54955" y="2564904"/>
            <a:ext cx="2380593" cy="2732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C:\Users\NOTEBOOK\Desktop\Конференция 2025\-5317039813481855915_12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5548" y="1746825"/>
            <a:ext cx="3407024" cy="2555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501" y="332656"/>
            <a:ext cx="8229600" cy="1143000"/>
          </a:xfrm>
        </p:spPr>
        <p:txBody>
          <a:bodyPr/>
          <a:lstStyle/>
          <a:p>
            <a:r>
              <a:rPr lang="ru-RU" dirty="0" smtClean="0"/>
              <a:t>Итоги районной спартакиады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Среди </a:t>
            </a:r>
            <a:r>
              <a:rPr lang="ru-RU" u="sng" dirty="0"/>
              <a:t>средних школ:</a:t>
            </a:r>
          </a:p>
          <a:p>
            <a:r>
              <a:rPr lang="ru-RU" dirty="0"/>
              <a:t>1-е место </a:t>
            </a:r>
            <a:r>
              <a:rPr lang="ru-RU" dirty="0" smtClean="0"/>
              <a:t>– </a:t>
            </a:r>
            <a:r>
              <a:rPr lang="ru-RU" dirty="0" err="1" smtClean="0"/>
              <a:t>Заларинская</a:t>
            </a:r>
            <a:r>
              <a:rPr lang="ru-RU" dirty="0" smtClean="0"/>
              <a:t> </a:t>
            </a:r>
            <a:r>
              <a:rPr lang="ru-RU" dirty="0"/>
              <a:t>средняя школа </a:t>
            </a:r>
            <a:r>
              <a:rPr lang="ru-RU" dirty="0" smtClean="0"/>
              <a:t>№1</a:t>
            </a:r>
            <a:endParaRPr lang="ru-RU" dirty="0"/>
          </a:p>
          <a:p>
            <a:r>
              <a:rPr lang="ru-RU" dirty="0" smtClean="0"/>
              <a:t>2-е </a:t>
            </a:r>
            <a:r>
              <a:rPr lang="ru-RU" dirty="0"/>
              <a:t>место – </a:t>
            </a:r>
            <a:r>
              <a:rPr lang="ru-RU" dirty="0" smtClean="0"/>
              <a:t>Солерудниковская гимназия</a:t>
            </a:r>
            <a:endParaRPr lang="ru-RU" dirty="0"/>
          </a:p>
          <a:p>
            <a:r>
              <a:rPr lang="ru-RU" dirty="0" smtClean="0"/>
              <a:t>3-е </a:t>
            </a:r>
            <a:r>
              <a:rPr lang="ru-RU" dirty="0"/>
              <a:t>место </a:t>
            </a:r>
            <a:r>
              <a:rPr lang="ru-RU" dirty="0" smtClean="0"/>
              <a:t>– </a:t>
            </a:r>
            <a:r>
              <a:rPr lang="ru-RU" dirty="0" err="1"/>
              <a:t>Заларинская</a:t>
            </a:r>
            <a:r>
              <a:rPr lang="ru-RU" dirty="0"/>
              <a:t> средняя школа </a:t>
            </a:r>
            <a:r>
              <a:rPr lang="ru-RU" dirty="0" smtClean="0"/>
              <a:t>№2</a:t>
            </a:r>
            <a:endParaRPr lang="ru-RU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861057"/>
            <a:ext cx="2074827" cy="2766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4558100"/>
            <a:ext cx="2591696" cy="1943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8" name="Picture 2" descr="C:\Users\NOTEBOOK\Desktop\Конференция 2025\-5317039813481855911_12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55" y="4178346"/>
            <a:ext cx="3489633" cy="2131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9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9215" y="1916832"/>
            <a:ext cx="5049956" cy="2840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2" name="Picture 2" descr="C:\Users\NOTEBOOK\Desktop\Конференция 2025\-5328107497527046785_1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970392" cy="2227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C:\Users\NOTEBOOK\Desktop\Конференция 2025\-5319290127236851783_1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3659" y="4005064"/>
            <a:ext cx="3531023" cy="2648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07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районной спартакиады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Среди основных школ</a:t>
            </a:r>
            <a:r>
              <a:rPr lang="ru-RU" u="sng" dirty="0"/>
              <a:t>:</a:t>
            </a:r>
          </a:p>
          <a:p>
            <a:r>
              <a:rPr lang="ru-RU" dirty="0" smtClean="0"/>
              <a:t>1-е место </a:t>
            </a:r>
            <a:r>
              <a:rPr lang="ru-RU" dirty="0"/>
              <a:t>– </a:t>
            </a:r>
            <a:r>
              <a:rPr lang="ru-RU" dirty="0" err="1" smtClean="0"/>
              <a:t>Бажирская</a:t>
            </a:r>
            <a:r>
              <a:rPr lang="ru-RU" dirty="0" smtClean="0"/>
              <a:t> основная школа</a:t>
            </a:r>
            <a:endParaRPr lang="ru-RU" dirty="0"/>
          </a:p>
          <a:p>
            <a:r>
              <a:rPr lang="ru-RU" dirty="0" smtClean="0"/>
              <a:t>1-е </a:t>
            </a:r>
            <a:r>
              <a:rPr lang="ru-RU" dirty="0"/>
              <a:t>место </a:t>
            </a:r>
            <a:r>
              <a:rPr lang="ru-RU" dirty="0" smtClean="0"/>
              <a:t>– </a:t>
            </a:r>
            <a:r>
              <a:rPr lang="ru-RU" dirty="0" err="1" smtClean="0"/>
              <a:t>Заларинская</a:t>
            </a:r>
            <a:r>
              <a:rPr lang="ru-RU" dirty="0" smtClean="0"/>
              <a:t> основная школа</a:t>
            </a:r>
            <a:endParaRPr lang="ru-RU" dirty="0"/>
          </a:p>
          <a:p>
            <a:r>
              <a:rPr lang="ru-RU" dirty="0"/>
              <a:t>3-е место </a:t>
            </a:r>
            <a:r>
              <a:rPr lang="ru-RU" dirty="0" smtClean="0"/>
              <a:t>– </a:t>
            </a:r>
            <a:r>
              <a:rPr lang="ru-RU" dirty="0" err="1" smtClean="0"/>
              <a:t>Новочеремховская</a:t>
            </a:r>
            <a:r>
              <a:rPr lang="ru-RU" dirty="0" smtClean="0"/>
              <a:t> основная школа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4149080"/>
            <a:ext cx="3810000" cy="16836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203914"/>
            <a:ext cx="2808312" cy="1628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7045" y="4090789"/>
            <a:ext cx="3200679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32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36104" y="260648"/>
            <a:ext cx="8640960" cy="6336704"/>
          </a:xfrm>
          <a:prstGeom prst="round2DiagRect">
            <a:avLst/>
          </a:prstGeom>
          <a:solidFill>
            <a:srgbClr val="00B0F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Учащиеся школ </a:t>
            </a:r>
            <a:r>
              <a:rPr lang="ru-RU" b="1" dirty="0" err="1"/>
              <a:t>Заларинской</a:t>
            </a:r>
            <a:r>
              <a:rPr lang="ru-RU" b="1" dirty="0"/>
              <a:t> средней школы № 1, ЗСШ № 2, Троицкой, </a:t>
            </a:r>
            <a:r>
              <a:rPr lang="ru-RU" b="1" dirty="0" err="1"/>
              <a:t>Ханжиновской</a:t>
            </a:r>
            <a:r>
              <a:rPr lang="ru-RU" b="1" dirty="0"/>
              <a:t> принимали участие в областных соревнованиях по таким видам спорта как: легкой атлетике,  волейболу, баскетболу, легкоатлетическому кроссу, настольному теннису, плаванию, лыжным гонкам. Юноши и девушки ЗСШ№1, в областной Спартакиаде по плаванию заняли 1-е место (девушки), 2-е место (юноши), в областной Спартакиаде по легкой атлетике заняли 3-е место (девушки), 4-е место (юноши), в областной Спартакиаде по волейболу заняли 8-е место (девушки), 13-е место (юноши). Юноши и девушки ЗСШ№2 в областной Спартакиаде по баскетболу заняли 4-е место (девушки), 3-е место (юноши), в областной Спартакиаде по лыжным гонкам заняли 4-е место (девушки), 3-е место (юноши), в областной Спартакиаде по настольному теннису заняли 3-е место (девушки), 5-е место (юноши). Девушки </a:t>
            </a:r>
            <a:r>
              <a:rPr lang="ru-RU" b="1" dirty="0" err="1"/>
              <a:t>Ханжиновской</a:t>
            </a:r>
            <a:r>
              <a:rPr lang="ru-RU" b="1" dirty="0"/>
              <a:t> школы  в областной Спартакиаде по мини-футболу заняли 4-е место, а юноши ЗСШ№1 заняли 6-е место. Также 6-е место заняли девушки ЗСШ№1 в областной Спартакиаде по легкоатлетическому кроссу.</a:t>
            </a:r>
          </a:p>
          <a:p>
            <a:pPr algn="ctr"/>
            <a:r>
              <a:rPr lang="ru-RU" b="1" dirty="0"/>
              <a:t>       Учащиеся </a:t>
            </a:r>
            <a:r>
              <a:rPr lang="ru-RU" b="1" dirty="0" err="1"/>
              <a:t>Заларинской</a:t>
            </a:r>
            <a:r>
              <a:rPr lang="ru-RU" b="1" dirty="0"/>
              <a:t> средней школы №2 и </a:t>
            </a:r>
            <a:r>
              <a:rPr lang="ru-RU" b="1" dirty="0" err="1"/>
              <a:t>Бажирской</a:t>
            </a:r>
            <a:r>
              <a:rPr lang="ru-RU" b="1" dirty="0"/>
              <a:t> ООШ приняли участие в региональном этапе соревнований «</a:t>
            </a:r>
            <a:r>
              <a:rPr lang="ru-RU" b="1" dirty="0" err="1"/>
              <a:t>Президенские</a:t>
            </a:r>
            <a:r>
              <a:rPr lang="ru-RU" b="1" dirty="0"/>
              <a:t> состязания» и  «Президентские спортивные игры». </a:t>
            </a:r>
          </a:p>
        </p:txBody>
      </p:sp>
    </p:spTree>
    <p:extLst>
      <p:ext uri="{BB962C8B-B14F-4D97-AF65-F5344CB8AC3E}">
        <p14:creationId xmlns:p14="http://schemas.microsoft.com/office/powerpoint/2010/main" val="43083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0" y="836712"/>
            <a:ext cx="8898127" cy="518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2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Ремонты образовательных учреждений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476094"/>
              </p:ext>
            </p:extLst>
          </p:nvPr>
        </p:nvGraphicFramePr>
        <p:xfrm>
          <a:off x="323525" y="1772815"/>
          <a:ext cx="8424938" cy="439248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447462"/>
                <a:gridCol w="1992492"/>
                <a:gridCol w="1992492"/>
                <a:gridCol w="1992492"/>
              </a:tblGrid>
              <a:tr h="283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Мероприятия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2023 г.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2024 г.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2025 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283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Всего, в том числе: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19 044 631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33 486 229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3 978 401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283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Текущий ремонт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906 251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1 045 000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1 045 000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584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Капитальный ремонт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9 599 467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16 675 563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745 000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1186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Ремонт котельного оборудования и системы отопления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3 987 873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2 130 672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635 420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885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Устранение предписаний и решений суда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6 550 000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11 134 994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1 552 981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  <a:tr h="885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По программе энергоэффективности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561 000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2 500 000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0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Эксплуатация транспортных средств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66431"/>
              </p:ext>
            </p:extLst>
          </p:nvPr>
        </p:nvGraphicFramePr>
        <p:xfrm>
          <a:off x="323528" y="1484784"/>
          <a:ext cx="8640959" cy="4896545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939253"/>
                <a:gridCol w="1065511"/>
                <a:gridCol w="1181532"/>
                <a:gridCol w="1115843"/>
                <a:gridCol w="1464757"/>
                <a:gridCol w="1551772"/>
                <a:gridCol w="1322291"/>
              </a:tblGrid>
              <a:tr h="1976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 ГСМ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Технический осмотр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Страховка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Техническое обслуживание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Приобретение запчастей и прочие затраты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Всего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</a:rPr>
                        <a:t>2023 </a:t>
                      </a:r>
                      <a:r>
                        <a:rPr lang="ru-RU" sz="1400" kern="15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 </a:t>
                      </a:r>
                      <a:r>
                        <a:rPr lang="ru-RU" sz="1400" dirty="0">
                          <a:effectLst/>
                        </a:rPr>
                        <a:t>697 337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107 720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225 624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85 600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2 185 200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11 </a:t>
                      </a:r>
                      <a:r>
                        <a:rPr lang="ru-RU" sz="1400" dirty="0">
                          <a:effectLst/>
                        </a:rPr>
                        <a:t>301 481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</a:rPr>
                        <a:t>2024 </a:t>
                      </a:r>
                      <a:r>
                        <a:rPr lang="ru-RU" sz="1400" kern="15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 </a:t>
                      </a:r>
                      <a:r>
                        <a:rPr lang="ru-RU" sz="1400" dirty="0">
                          <a:effectLst/>
                        </a:rPr>
                        <a:t>150 825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205 320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192 000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1 115 000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2 036 200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13</a:t>
                      </a:r>
                      <a:r>
                        <a:rPr lang="ru-RU" sz="1400" dirty="0">
                          <a:effectLst/>
                        </a:rPr>
                        <a:t> 699 345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</a:rPr>
                        <a:t>2025 </a:t>
                      </a:r>
                      <a:r>
                        <a:rPr lang="ru-RU" sz="1400" kern="15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</a:t>
                      </a:r>
                      <a:r>
                        <a:rPr lang="ru-RU" sz="1400" dirty="0">
                          <a:effectLst/>
                        </a:rPr>
                        <a:t> 527 879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397 103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164 792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442 871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2 845 340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14 </a:t>
                      </a:r>
                      <a:r>
                        <a:rPr lang="ru-RU" sz="1400" dirty="0">
                          <a:effectLst/>
                        </a:rPr>
                        <a:t>377 985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59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Безопасность образовательных учреждений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626293"/>
              </p:ext>
            </p:extLst>
          </p:nvPr>
        </p:nvGraphicFramePr>
        <p:xfrm>
          <a:off x="323528" y="2060848"/>
          <a:ext cx="8424936" cy="3672407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840295"/>
                <a:gridCol w="2745551"/>
                <a:gridCol w="1980711"/>
                <a:gridCol w="1858379"/>
              </a:tblGrid>
              <a:tr h="1496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Антитеррористическая безопасность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Пожарная безопасность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Всего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5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2023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5 785 247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5 450 270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11 235 517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5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2024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5 976 826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9 023 240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15 000 066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5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2025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4 009 132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2 535 038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6 544 170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31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Оснащение образовательных учреждений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924027"/>
              </p:ext>
            </p:extLst>
          </p:nvPr>
        </p:nvGraphicFramePr>
        <p:xfrm>
          <a:off x="755576" y="2132856"/>
          <a:ext cx="7632848" cy="309634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546940"/>
                <a:gridCol w="2541625"/>
                <a:gridCol w="2544283"/>
              </a:tblGrid>
              <a:tr h="12614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Местный бюджет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Областной бюджет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2023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4 914 402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13 864 700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2024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6 701 242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10 876 100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2025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1 615 340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9 577 068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2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20688"/>
            <a:ext cx="267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Основные мероприятия</a:t>
            </a:r>
            <a:r>
              <a:rPr lang="ru-RU" dirty="0"/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26876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Ремонт пищеблока МБДОУ </a:t>
            </a:r>
            <a:r>
              <a:rPr lang="ru-RU" dirty="0" err="1"/>
              <a:t>Ханжиновский</a:t>
            </a:r>
            <a:r>
              <a:rPr lang="ru-RU" dirty="0"/>
              <a:t> детский сад  –  850 423 рублей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Ремонт кровли МБОУ </a:t>
            </a:r>
            <a:r>
              <a:rPr lang="ru-RU" dirty="0" err="1"/>
              <a:t>Солерудниковская</a:t>
            </a:r>
            <a:r>
              <a:rPr lang="ru-RU" dirty="0"/>
              <a:t> гимназия – 745 000 рублей.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2176" y="3284984"/>
            <a:ext cx="7880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 подготовке к отопительному сезону приобретено следующие оборудование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pPr algn="ctr"/>
            <a:r>
              <a:rPr lang="ru-RU" dirty="0"/>
              <a:t>Котельное оборудование в МБОУ Владимирскую СОШ  – 180 000 руб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algn="ctr"/>
            <a:r>
              <a:rPr lang="ru-RU" dirty="0"/>
              <a:t>Котельное оборудование в МБОУ </a:t>
            </a:r>
            <a:r>
              <a:rPr lang="ru-RU" dirty="0" err="1"/>
              <a:t>Бажирская</a:t>
            </a:r>
            <a:r>
              <a:rPr lang="ru-RU" dirty="0"/>
              <a:t> ООШ  – 95 000 руб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algn="ctr"/>
            <a:r>
              <a:rPr lang="ru-RU" dirty="0"/>
              <a:t>Котельное оборудование в МБДОУ детский сад «Радуга»  – 75 000 руб.</a:t>
            </a:r>
          </a:p>
        </p:txBody>
      </p:sp>
    </p:spTree>
    <p:extLst>
      <p:ext uri="{BB962C8B-B14F-4D97-AF65-F5344CB8AC3E}">
        <p14:creationId xmlns:p14="http://schemas.microsoft.com/office/powerpoint/2010/main" val="385602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Антитеррористической </a:t>
            </a:r>
            <a:r>
              <a:rPr lang="ru-RU" b="1" dirty="0" smtClean="0"/>
              <a:t>защищенности:</a:t>
            </a:r>
          </a:p>
          <a:p>
            <a:endParaRPr lang="ru-RU" dirty="0"/>
          </a:p>
          <a:p>
            <a:r>
              <a:rPr lang="ru-RU" dirty="0"/>
              <a:t>Замена видеонаблюдения в МБОУ </a:t>
            </a:r>
            <a:r>
              <a:rPr lang="ru-RU" dirty="0" err="1"/>
              <a:t>Новочеремховская</a:t>
            </a:r>
            <a:r>
              <a:rPr lang="ru-RU" dirty="0"/>
              <a:t> ООШ – 131 000 рублей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Приобретение средств обучения и воспитания: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На улучшения материально технической базы образовательных учреждений оборудование для пищеблоков выделено – 435 846 рублей.</a:t>
            </a:r>
          </a:p>
          <a:p>
            <a:r>
              <a:rPr lang="ru-RU" dirty="0"/>
              <a:t>Оснащение образовательных учреждений учебниками – 749 457,8 рублей.</a:t>
            </a:r>
          </a:p>
          <a:p>
            <a:r>
              <a:rPr lang="ru-RU" dirty="0"/>
              <a:t>Оснащение кабинетов ОБЗР и ТРУД – 1 966 030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501008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«Народные инициативы»</a:t>
            </a:r>
            <a:r>
              <a:rPr lang="ru-RU" b="1" dirty="0"/>
              <a:t> </a:t>
            </a:r>
          </a:p>
          <a:p>
            <a:r>
              <a:rPr lang="ru-RU" b="1" dirty="0"/>
              <a:t>На </a:t>
            </a:r>
            <a:r>
              <a:rPr lang="ru-RU" b="1" dirty="0" smtClean="0"/>
              <a:t>приобретение:</a:t>
            </a:r>
            <a:endParaRPr lang="ru-RU" b="1" dirty="0"/>
          </a:p>
          <a:p>
            <a:r>
              <a:rPr lang="ru-RU" dirty="0"/>
              <a:t>Светильников – 1 094 500 рублей.</a:t>
            </a:r>
          </a:p>
          <a:p>
            <a:r>
              <a:rPr lang="ru-RU" dirty="0"/>
              <a:t>Спорт инвентаря - 420 800 рублей.</a:t>
            </a:r>
          </a:p>
          <a:p>
            <a:r>
              <a:rPr lang="ru-RU" dirty="0"/>
              <a:t>Материалов для ремонта – 5 108 600  рублей (линолеум и прочее)  </a:t>
            </a:r>
          </a:p>
          <a:p>
            <a:r>
              <a:rPr lang="ru-RU" dirty="0"/>
              <a:t>Мебели  – 850 000 рублей (музейная комната, оформление школьных пространств)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«</a:t>
            </a:r>
            <a:r>
              <a:rPr lang="ru-RU" b="1" i="1" dirty="0"/>
              <a:t>Инициативные проекты»</a:t>
            </a:r>
            <a:r>
              <a:rPr lang="ru-RU" b="1" dirty="0"/>
              <a:t> </a:t>
            </a:r>
            <a:r>
              <a:rPr lang="ru-RU" b="1" dirty="0" smtClean="0"/>
              <a:t>:</a:t>
            </a:r>
            <a:endParaRPr lang="ru-RU" b="1" dirty="0"/>
          </a:p>
          <a:p>
            <a:r>
              <a:rPr lang="ru-RU" dirty="0"/>
              <a:t>Благоустройство территории ФОК «Урожай» – 2 200 000 рублей. </a:t>
            </a:r>
          </a:p>
          <a:p>
            <a:r>
              <a:rPr lang="ru-RU" dirty="0"/>
              <a:t>Приобрели инвентаря МАУ оздоровительный лагерь «Орленок» - 2 200 000 рублей. </a:t>
            </a:r>
          </a:p>
          <a:p>
            <a:r>
              <a:rPr lang="ru-RU" dirty="0"/>
              <a:t>             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71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2668" y="1484784"/>
            <a:ext cx="630768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6775" y="3789040"/>
            <a:ext cx="60904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ВНИМАНИЕ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04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8861</TotalTime>
  <Words>6285</Words>
  <Application>Microsoft Office PowerPoint</Application>
  <PresentationFormat>Экран (4:3)</PresentationFormat>
  <Paragraphs>1631</Paragraphs>
  <Slides>99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99</vt:i4>
      </vt:variant>
    </vt:vector>
  </HeadingPairs>
  <TitlesOfParts>
    <vt:vector size="101" baseType="lpstr">
      <vt:lpstr>Тема Office</vt:lpstr>
      <vt:lpstr>Диаграмма</vt:lpstr>
      <vt:lpstr>Презентация PowerPoint</vt:lpstr>
      <vt:lpstr>Нововведения в учебном процессе</vt:lpstr>
      <vt:lpstr>Национальный проект  «Молодежь и дети»</vt:lpstr>
      <vt:lpstr>Национальные проекты</vt:lpstr>
      <vt:lpstr>Проект «Школа Минпросвещения России»</vt:lpstr>
      <vt:lpstr>Реализация муниципальной программы  «Развитие образования Заларинского района»</vt:lpstr>
      <vt:lpstr>Муниципальная система образования</vt:lpstr>
      <vt:lpstr>Сеть дошкольных учреждений</vt:lpstr>
      <vt:lpstr>Группы ДОУ:</vt:lpstr>
      <vt:lpstr>Посещаемость ДОУ:</vt:lpstr>
      <vt:lpstr>Размер родительской платы:</vt:lpstr>
      <vt:lpstr>Кадровый состав ДОУ</vt:lpstr>
      <vt:lpstr>Методические объединения</vt:lpstr>
      <vt:lpstr>Презентация PowerPoint</vt:lpstr>
      <vt:lpstr>Конкурс «Воспитатель года 2025»</vt:lpstr>
      <vt:lpstr>Конкурс «Лучшее открытое занятие в ДОУ»</vt:lpstr>
      <vt:lpstr>Конкурс «Ярмарка педагогических идей и проектов» </vt:lpstr>
      <vt:lpstr>Муниципальный конкурс  «Дошкольник года -2025»</vt:lpstr>
      <vt:lpstr>Муниципальный конкурс для детей с ОВЗ: «Радуга творчества»</vt:lpstr>
      <vt:lpstr>Муниципальный фестиваль-конкурс: «Мы помним! Мы гордимся»</vt:lpstr>
      <vt:lpstr>Конференция «Юный первооткрыватель 2025»</vt:lpstr>
      <vt:lpstr>Задачи на 2026 год:</vt:lpstr>
      <vt:lpstr>Общая численность обучающихся , (чел.)</vt:lpstr>
      <vt:lpstr>На повторное обучение оставлено , (чел.)</vt:lpstr>
      <vt:lpstr>Показатели успеваемости и качества,%</vt:lpstr>
      <vt:lpstr>Количество отличников, ударников, чел.</vt:lpstr>
      <vt:lpstr>Успеваемость, качество обучения</vt:lpstr>
      <vt:lpstr>Кадровый педагогический состав района</vt:lpstr>
      <vt:lpstr>Победитель регионального этапа конкурса на присуждение премий лучшим учителям за достижения в педагогической деятельности</vt:lpstr>
      <vt:lpstr>Лауреат регионального конкурса среди педагогов дополнительного образования «Сердце отдаю детям»</vt:lpstr>
      <vt:lpstr>Финалист регионального конкурса среди молодых руководителей «Дебют»</vt:lpstr>
      <vt:lpstr>Учитель года 2025</vt:lpstr>
      <vt:lpstr>Учитель года 2025</vt:lpstr>
      <vt:lpstr>Профессиональные конкурсы: Очно-заочный конкурс «Секреты мастерства»</vt:lpstr>
      <vt:lpstr>Профессиональный конкурс «Кирпичик за кирпичиком: мой новый урок; моё новое занятие»</vt:lpstr>
      <vt:lpstr>Профессиональный конкурс  «Методическая копилка» Номинация «Работа с детьми с ОВЗ»</vt:lpstr>
      <vt:lpstr>Профессиональный конкурс  «Методическая копилка» Номинация «Дидактический материал»</vt:lpstr>
      <vt:lpstr>Презентация PowerPoint</vt:lpstr>
      <vt:lpstr>Инновационная деятельность образовательных организаций </vt:lpstr>
      <vt:lpstr>Инновационные площадки</vt:lpstr>
      <vt:lpstr>Инновационные площадки</vt:lpstr>
      <vt:lpstr>Всероссийская олимпиада школьников 2025</vt:lpstr>
      <vt:lpstr>Муниципальный этап Всероссийской олимпиады школьников 2025</vt:lpstr>
      <vt:lpstr>Региональный этап Всероссийской олимпиады школьников 2025</vt:lpstr>
      <vt:lpstr>Муниципальные конкурсы для младших школьников  в 2024-2025г</vt:lpstr>
      <vt:lpstr>Презентация PowerPoint</vt:lpstr>
      <vt:lpstr>Презентация PowerPoint</vt:lpstr>
      <vt:lpstr>Презентация PowerPoint</vt:lpstr>
      <vt:lpstr>Выпускники</vt:lpstr>
      <vt:lpstr>ГИА 9</vt:lpstr>
      <vt:lpstr>Русский язык ЕГЭ</vt:lpstr>
      <vt:lpstr>Математика профильная ЕГЭ</vt:lpstr>
      <vt:lpstr>Результаты ЕГЭ</vt:lpstr>
      <vt:lpstr>ГИА 11</vt:lpstr>
      <vt:lpstr>Курс среднего общего образования на отлично закончили, (чел.)</vt:lpstr>
      <vt:lpstr>Медалисты 2025</vt:lpstr>
      <vt:lpstr>Обучение детей с ОВЗ</vt:lpstr>
      <vt:lpstr>Муниципальный кадровый реестр специалистов</vt:lpstr>
      <vt:lpstr>Система дополнительного образования</vt:lpstr>
      <vt:lpstr>Дополнительное образование</vt:lpstr>
      <vt:lpstr>Сетевое взаимодействие</vt:lpstr>
      <vt:lpstr>Охват дополнительным образованием в образовательных организациях</vt:lpstr>
      <vt:lpstr>  Рейтинг направленностей  дополнительного образования </vt:lpstr>
      <vt:lpstr> Участие   педагогов в конкурсах, выставках, соревнованиях 2024-2025г </vt:lpstr>
      <vt:lpstr>Охват профориентационными мероприятиями</vt:lpstr>
      <vt:lpstr>Презентация PowerPoint</vt:lpstr>
      <vt:lpstr>Кадровый состав воспитательной системы </vt:lpstr>
      <vt:lpstr>КПК воспитательной направленности </vt:lpstr>
      <vt:lpstr>Направления воспитательной работы:</vt:lpstr>
      <vt:lpstr>Презентация PowerPoint</vt:lpstr>
      <vt:lpstr>Презентация PowerPoint</vt:lpstr>
      <vt:lpstr>Презентация PowerPoint</vt:lpstr>
      <vt:lpstr>Конкурс «Как хорошо на свете без войны»</vt:lpstr>
      <vt:lpstr>Ученик года 2025</vt:lpstr>
      <vt:lpstr>Презентация PowerPoint</vt:lpstr>
      <vt:lpstr>Конкурс «Читаем всей семьёй»</vt:lpstr>
      <vt:lpstr>Фестиваль детского и юношеского творчества «Язык — душа народа»</vt:lpstr>
      <vt:lpstr>Фестиваль театрального искусства «Байкальская школьная классика»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Районная спартакиада</vt:lpstr>
      <vt:lpstr>Презентация PowerPoint</vt:lpstr>
      <vt:lpstr>Итоги районной спартакиады</vt:lpstr>
      <vt:lpstr>Презентация PowerPoint</vt:lpstr>
      <vt:lpstr>Итоги районной спартакиады</vt:lpstr>
      <vt:lpstr>Презентация PowerPoint</vt:lpstr>
      <vt:lpstr>Презентация PowerPoint</vt:lpstr>
      <vt:lpstr>Ремонты образовательных учреждений</vt:lpstr>
      <vt:lpstr>Эксплуатация транспортных средств</vt:lpstr>
      <vt:lpstr>Безопасность образовательных учреждений</vt:lpstr>
      <vt:lpstr>Оснащение образовательных учреждений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«Приоритеты муниципальной образовательной системы Заларинского района в свете требований Федерального закона «Об образовании» Российской Федерации»</dc:title>
  <dc:creator>Оля</dc:creator>
  <cp:lastModifiedBy>User</cp:lastModifiedBy>
  <cp:revision>832</cp:revision>
  <cp:lastPrinted>2020-08-26T07:45:35Z</cp:lastPrinted>
  <dcterms:created xsi:type="dcterms:W3CDTF">2014-08-20T13:45:28Z</dcterms:created>
  <dcterms:modified xsi:type="dcterms:W3CDTF">2026-03-03T03:22:47Z</dcterms:modified>
</cp:coreProperties>
</file>