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30" r:id="rId3"/>
    <p:sldId id="333" r:id="rId4"/>
    <p:sldId id="335" r:id="rId5"/>
    <p:sldId id="336" r:id="rId6"/>
    <p:sldId id="329" r:id="rId7"/>
    <p:sldId id="337" r:id="rId8"/>
    <p:sldId id="338" r:id="rId9"/>
    <p:sldId id="467" r:id="rId10"/>
    <p:sldId id="452" r:id="rId11"/>
    <p:sldId id="339" r:id="rId12"/>
    <p:sldId id="332" r:id="rId13"/>
    <p:sldId id="433" r:id="rId14"/>
    <p:sldId id="434" r:id="rId15"/>
    <p:sldId id="345" r:id="rId16"/>
    <p:sldId id="435" r:id="rId17"/>
    <p:sldId id="404" r:id="rId18"/>
    <p:sldId id="342" r:id="rId19"/>
    <p:sldId id="357" r:id="rId20"/>
    <p:sldId id="365" r:id="rId21"/>
    <p:sldId id="458" r:id="rId22"/>
    <p:sldId id="456" r:id="rId23"/>
    <p:sldId id="457" r:id="rId24"/>
    <p:sldId id="362" r:id="rId25"/>
    <p:sldId id="381" r:id="rId26"/>
    <p:sldId id="383" r:id="rId27"/>
    <p:sldId id="384" r:id="rId28"/>
    <p:sldId id="390" r:id="rId29"/>
    <p:sldId id="385" r:id="rId30"/>
    <p:sldId id="403" r:id="rId31"/>
    <p:sldId id="391" r:id="rId32"/>
    <p:sldId id="448" r:id="rId33"/>
    <p:sldId id="464" r:id="rId34"/>
    <p:sldId id="392" r:id="rId35"/>
    <p:sldId id="462" r:id="rId36"/>
    <p:sldId id="399" r:id="rId37"/>
    <p:sldId id="421" r:id="rId38"/>
    <p:sldId id="468" r:id="rId39"/>
    <p:sldId id="463" r:id="rId40"/>
    <p:sldId id="402" r:id="rId41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87FCBC-17D6-43F8-87D9-D6579D829A43}">
          <p14:sldIdLst>
            <p14:sldId id="256"/>
            <p14:sldId id="330"/>
            <p14:sldId id="333"/>
            <p14:sldId id="335"/>
            <p14:sldId id="336"/>
            <p14:sldId id="329"/>
            <p14:sldId id="337"/>
            <p14:sldId id="338"/>
            <p14:sldId id="467"/>
            <p14:sldId id="452"/>
            <p14:sldId id="339"/>
            <p14:sldId id="332"/>
            <p14:sldId id="433"/>
            <p14:sldId id="434"/>
            <p14:sldId id="345"/>
            <p14:sldId id="435"/>
            <p14:sldId id="404"/>
            <p14:sldId id="342"/>
            <p14:sldId id="357"/>
            <p14:sldId id="365"/>
            <p14:sldId id="458"/>
            <p14:sldId id="456"/>
            <p14:sldId id="457"/>
            <p14:sldId id="362"/>
            <p14:sldId id="381"/>
            <p14:sldId id="383"/>
            <p14:sldId id="384"/>
            <p14:sldId id="390"/>
            <p14:sldId id="385"/>
            <p14:sldId id="403"/>
            <p14:sldId id="391"/>
            <p14:sldId id="448"/>
            <p14:sldId id="464"/>
            <p14:sldId id="392"/>
            <p14:sldId id="462"/>
            <p14:sldId id="399"/>
            <p14:sldId id="421"/>
            <p14:sldId id="468"/>
            <p14:sldId id="463"/>
            <p14:sldId id="40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D2772"/>
    <a:srgbClr val="D8D8D8"/>
    <a:srgbClr val="0066FF"/>
    <a:srgbClr val="0A0A0A"/>
    <a:srgbClr val="F7F5EE"/>
    <a:srgbClr val="7595EF"/>
    <a:srgbClr val="5353FF"/>
    <a:srgbClr val="471165"/>
    <a:srgbClr val="350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 autoAdjust="0"/>
    <p:restoredTop sz="57824" autoAdjust="0"/>
  </p:normalViewPr>
  <p:slideViewPr>
    <p:cSldViewPr>
      <p:cViewPr>
        <p:scale>
          <a:sx n="80" d="100"/>
          <a:sy n="80" d="100"/>
        </p:scale>
        <p:origin x="-210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98"/>
    </p:cViewPr>
  </p:sorterViewPr>
  <p:notesViewPr>
    <p:cSldViewPr>
      <p:cViewPr varScale="1">
        <p:scale>
          <a:sx n="81" d="100"/>
          <a:sy n="81" d="100"/>
        </p:scale>
        <p:origin x="-3960" y="-96"/>
      </p:cViewPr>
      <p:guideLst>
        <p:guide orient="horz" pos="3133"/>
        <p:guide pos="2160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64726450516932E-2"/>
          <c:y val="3.0109753791211936E-2"/>
          <c:w val="0.42549465055988323"/>
          <c:h val="0.942168117472903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50"/>
            </a:solidFill>
          </c:spPr>
          <c:explosion val="3"/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rgbClr val="FFFFFF">
                    <a:alpha val="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D0A-4E8E-84AE-9A7E1651CDA1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FFFFFF">
                    <a:alpha val="5000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0A-4E8E-84AE-9A7E1651CDA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solidFill>
                  <a:srgbClr val="FFFFFF">
                    <a:alpha val="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D0A-4E8E-84AE-9A7E1651CDA1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rgbClr val="FFFFFF">
                    <a:alpha val="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0A-4E8E-84AE-9A7E1651CDA1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rgbClr val="FFFFFF">
                    <a:alpha val="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D0A-4E8E-84AE-9A7E1651CDA1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>
                <a:solidFill>
                  <a:srgbClr val="FFFFFF">
                    <a:alpha val="9000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0A-4E8E-84AE-9A7E1651CDA1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>
                <a:solidFill>
                  <a:srgbClr val="FFFFFF">
                    <a:alpha val="45000"/>
                  </a:srgb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D0A-4E8E-84AE-9A7E1651CDA1}"/>
              </c:ext>
            </c:extLst>
          </c:dPt>
          <c:dLbls>
            <c:dLbl>
              <c:idx val="0"/>
              <c:layout>
                <c:manualLayout>
                  <c:x val="6.178570434246248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D0A-4E8E-84AE-9A7E1651CDA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D0A-4E8E-84AE-9A7E1651CDA1}"/>
                </c:ext>
              </c:extLst>
            </c:dLbl>
            <c:dLbl>
              <c:idx val="2"/>
              <c:layout>
                <c:manualLayout>
                  <c:x val="0.1493795096879719"/>
                  <c:y val="-0.300595615022901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D0A-4E8E-84AE-9A7E1651CDA1}"/>
                </c:ext>
              </c:extLst>
            </c:dLbl>
            <c:dLbl>
              <c:idx val="3"/>
              <c:layout>
                <c:manualLayout>
                  <c:x val="8.1072780699752989E-3"/>
                  <c:y val="3.7626232798489423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0,75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D0A-4E8E-84AE-9A7E1651CDA1}"/>
                </c:ext>
              </c:extLst>
            </c:dLbl>
            <c:dLbl>
              <c:idx val="4"/>
              <c:layout>
                <c:manualLayout>
                  <c:x val="2.3482172911846277E-3"/>
                  <c:y val="9.747098129164823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2,24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AD0A-4E8E-84AE-9A7E1651CDA1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4,85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D0A-4E8E-84AE-9A7E1651CDA1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0,75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D0A-4E8E-84AE-9A7E1651CDA1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13,06</a:t>
                    </a:r>
                    <a:r>
                      <a:rPr lang="en-US" baseline="0" dirty="0" smtClean="0"/>
                      <a:t> 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2.5103959123509025E-2"/>
                  <c:y val="3.692685007658748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0,9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AD0A-4E8E-84AE-9A7E1651CD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Супермаркеты, 4</c:v>
                </c:pt>
                <c:pt idx="1">
                  <c:v>Минимаркеты, магазины у дома -88</c:v>
                </c:pt>
                <c:pt idx="2">
                  <c:v>магазины ТПС, 117</c:v>
                </c:pt>
                <c:pt idx="3">
                  <c:v>Киоски, 2</c:v>
                </c:pt>
                <c:pt idx="4">
                  <c:v>Торговые центры (дома, комплексы), 6</c:v>
                </c:pt>
                <c:pt idx="5">
                  <c:v>Павильоны, 13</c:v>
                </c:pt>
                <c:pt idx="6">
                  <c:v>Объекты мобильной торговли, 2</c:v>
                </c:pt>
                <c:pt idx="7">
                  <c:v>непродовольственные магазины 35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4</c:v>
                </c:pt>
                <c:pt idx="1">
                  <c:v>88</c:v>
                </c:pt>
                <c:pt idx="2">
                  <c:v>117</c:v>
                </c:pt>
                <c:pt idx="3">
                  <c:v>2</c:v>
                </c:pt>
                <c:pt idx="4">
                  <c:v>6</c:v>
                </c:pt>
                <c:pt idx="5">
                  <c:v>13</c:v>
                </c:pt>
                <c:pt idx="6">
                  <c:v>2</c:v>
                </c:pt>
                <c:pt idx="7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D0A-4E8E-84AE-9A7E1651CD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499206238148675"/>
          <c:y val="8.6138103367676966E-2"/>
          <c:w val="0.31255114079143376"/>
          <c:h val="0.77402917495609502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rgbClr val="0066FF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sz="3600" b="1" cap="none" spc="0" dirty="0">
                <a:ln w="18415" cmpd="sng">
                  <a:noFill/>
                  <a:prstDash val="solid"/>
                </a:ln>
                <a:solidFill>
                  <a:srgbClr val="0066FF"/>
                </a:solidFill>
                <a:effectLst/>
                <a:latin typeface="Aptos Display" panose="020B0004020202020204" pitchFamily="34" charset="0"/>
              </a:rPr>
              <a:t>Анализ</a:t>
            </a:r>
            <a:r>
              <a:rPr lang="ru-RU" sz="3600" b="1" cap="none" spc="0" baseline="0" dirty="0">
                <a:ln w="18415" cmpd="sng">
                  <a:noFill/>
                  <a:prstDash val="solid"/>
                </a:ln>
                <a:solidFill>
                  <a:srgbClr val="0066FF"/>
                </a:solidFill>
                <a:effectLst/>
                <a:latin typeface="Aptos Display" panose="020B0004020202020204" pitchFamily="34" charset="0"/>
              </a:rPr>
              <a:t> развития объектов сферы торговли</a:t>
            </a:r>
            <a:endParaRPr lang="ru-RU" sz="3600" b="1" cap="none" spc="0" dirty="0">
              <a:ln w="18415" cmpd="sng">
                <a:noFill/>
                <a:prstDash val="solid"/>
              </a:ln>
              <a:solidFill>
                <a:srgbClr val="0066FF"/>
              </a:solidFill>
              <a:effectLst/>
              <a:latin typeface="Aptos Display" panose="020B0004020202020204" pitchFamily="34" charset="0"/>
            </a:endParaRPr>
          </a:p>
        </c:rich>
      </c:tx>
      <c:layout>
        <c:manualLayout>
          <c:xMode val="edge"/>
          <c:yMode val="edge"/>
          <c:x val="0.15211808207500427"/>
          <c:y val="1.3497698882314268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0550717816348407E-2"/>
          <c:y val="0.14029848783694945"/>
          <c:w val="0.8064220925562765"/>
          <c:h val="0.62391952662721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rgbClr val="0066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433464908950977E-3"/>
                  <c:y val="-1.95965880334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C4-48FF-9C1A-486B1F056530}"/>
                </c:ext>
              </c:extLst>
            </c:dLbl>
            <c:dLbl>
              <c:idx val="1"/>
              <c:layout>
                <c:manualLayout>
                  <c:x val="2.8866929817901953E-3"/>
                  <c:y val="-3.3314199656828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C4-48FF-9C1A-486B1F056530}"/>
                </c:ext>
              </c:extLst>
            </c:dLbl>
            <c:dLbl>
              <c:idx val="2"/>
              <c:layout>
                <c:manualLayout>
                  <c:x val="0"/>
                  <c:y val="-1.9596588033428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C4-48FF-9C1A-486B1F0565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минимаркетов</c:v>
                </c:pt>
                <c:pt idx="1">
                  <c:v>ТПС</c:v>
                </c:pt>
                <c:pt idx="2">
                  <c:v>Прочие магазины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93</c:v>
                </c:pt>
                <c:pt idx="1">
                  <c:v>147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EC4-48FF-9C1A-486B1F05653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rgbClr val="0D277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7165391430807821E-3"/>
                  <c:y val="-9.5768573307034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C4-48FF-9C1A-486B1F056530}"/>
                </c:ext>
              </c:extLst>
            </c:dLbl>
            <c:dLbl>
              <c:idx val="1"/>
              <c:layout>
                <c:manualLayout>
                  <c:x val="-5.0003902849179776E-3"/>
                  <c:y val="-5.14635108481262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C4-48FF-9C1A-486B1F056530}"/>
                </c:ext>
              </c:extLst>
            </c:dLbl>
            <c:dLbl>
              <c:idx val="2"/>
              <c:layout>
                <c:manualLayout>
                  <c:x val="-1.1364932988589583E-7"/>
                  <c:y val="-2.155624683677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C4-48FF-9C1A-486B1F0565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минимаркетов</c:v>
                </c:pt>
                <c:pt idx="1">
                  <c:v>ТПС</c:v>
                </c:pt>
                <c:pt idx="2">
                  <c:v>Прочие магазины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94</c:v>
                </c:pt>
                <c:pt idx="1">
                  <c:v>147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EC4-48FF-9C1A-486B1F05653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 г.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155624683677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EC4-48FF-9C1A-486B1F056530}"/>
                </c:ext>
              </c:extLst>
            </c:dLbl>
            <c:dLbl>
              <c:idx val="1"/>
              <c:layout>
                <c:manualLayout>
                  <c:x val="-9.5424246363152076E-4"/>
                  <c:y val="-9.86653517422748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C4-48FF-9C1A-486B1F056530}"/>
                </c:ext>
              </c:extLst>
            </c:dLbl>
            <c:dLbl>
              <c:idx val="2"/>
              <c:layout>
                <c:manualLayout>
                  <c:x val="1.4433464908950977E-3"/>
                  <c:y val="-2.155624683677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EC4-48FF-9C1A-486B1F0565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минимаркетов</c:v>
                </c:pt>
                <c:pt idx="1">
                  <c:v>ТПС</c:v>
                </c:pt>
                <c:pt idx="2">
                  <c:v>Прочие магазины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88</c:v>
                </c:pt>
                <c:pt idx="1">
                  <c:v>147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EC4-48FF-9C1A-486B1F0565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4203008"/>
        <c:axId val="44212992"/>
      </c:barChart>
      <c:catAx>
        <c:axId val="44203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143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ptos Display" panose="020B0004020202020204" pitchFamily="34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4212992"/>
        <c:crosses val="autoZero"/>
        <c:auto val="1"/>
        <c:lblAlgn val="ctr"/>
        <c:lblOffset val="100"/>
        <c:noMultiLvlLbl val="0"/>
      </c:catAx>
      <c:valAx>
        <c:axId val="44212992"/>
        <c:scaling>
          <c:orientation val="minMax"/>
        </c:scaling>
        <c:delete val="0"/>
        <c:axPos val="l"/>
        <c:majorGridlines>
          <c:spPr>
            <a:ln w="1143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4420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574146894588635"/>
          <c:y val="0.35143037475345168"/>
          <c:w val="0.10369004820060349"/>
          <c:h val="0.16186469428007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1430" cap="flat" cmpd="sng" algn="ctr">
      <a:noFill/>
      <a:prstDash val="solid"/>
    </a:ln>
    <a:effectLst/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Торговля</c:v>
                </c:pt>
              </c:strCache>
            </c:strRef>
          </c:tx>
          <c:spPr>
            <a:solidFill>
              <a:srgbClr val="7595E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stdErr"/>
            <c:noEndCap val="0"/>
            <c:spPr>
              <a:solidFill>
                <a:schemeClr val="tx1"/>
              </a:solidFill>
              <a:ln w="1143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571</c:v>
                </c:pt>
                <c:pt idx="1">
                  <c:v>585</c:v>
                </c:pt>
                <c:pt idx="2">
                  <c:v>592</c:v>
                </c:pt>
                <c:pt idx="3">
                  <c:v>589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BC-4A7F-8158-AD3478A186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Общественное питание</c:v>
                </c:pt>
              </c:strCache>
            </c:strRef>
          </c:tx>
          <c:spPr>
            <a:solidFill>
              <a:srgbClr val="0D277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stdErr"/>
            <c:noEndCap val="0"/>
            <c:spPr>
              <a:solidFill>
                <a:schemeClr val="tx1"/>
              </a:solidFill>
              <a:ln w="11430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errBar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195</c:v>
                </c:pt>
                <c:pt idx="1">
                  <c:v>199</c:v>
                </c:pt>
                <c:pt idx="2">
                  <c:v>191</c:v>
                </c:pt>
                <c:pt idx="3">
                  <c:v>194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BC-4A7F-8158-AD3478A186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Бытовое обслуживание</c:v>
                </c:pt>
              </c:strCache>
            </c:strRef>
          </c:tx>
          <c:spPr>
            <a:solidFill>
              <a:srgbClr val="0066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127</c:v>
                </c:pt>
                <c:pt idx="1">
                  <c:v>121</c:v>
                </c:pt>
                <c:pt idx="2">
                  <c:v>127</c:v>
                </c:pt>
                <c:pt idx="3">
                  <c:v>127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BC-4A7F-8158-AD3478A186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928768"/>
        <c:axId val="126930304"/>
      </c:barChart>
      <c:catAx>
        <c:axId val="126928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143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6930304"/>
        <c:crosses val="autoZero"/>
        <c:auto val="1"/>
        <c:lblAlgn val="ctr"/>
        <c:lblOffset val="100"/>
        <c:noMultiLvlLbl val="0"/>
      </c:catAx>
      <c:valAx>
        <c:axId val="126930304"/>
        <c:scaling>
          <c:orientation val="minMax"/>
          <c:max val="600"/>
        </c:scaling>
        <c:delete val="0"/>
        <c:axPos val="l"/>
        <c:majorGridlines>
          <c:spPr>
            <a:ln w="1143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143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6928768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1430" cap="flat" cmpd="sng" algn="ctr">
      <a:noFill/>
      <a:prstDash val="solid"/>
    </a:ln>
    <a:effectLst/>
  </c:spPr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24630905511812"/>
          <c:y val="5.9087311970284655E-2"/>
          <c:w val="0.89175369094488199"/>
          <c:h val="0.765840496156534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г.</c:v>
                </c:pt>
              </c:strCache>
            </c:strRef>
          </c:tx>
          <c:spPr>
            <a:solidFill>
              <a:srgbClr val="7595EF"/>
            </a:solidFill>
            <a:ln>
              <a:noFill/>
            </a:ln>
            <a:effectLst>
              <a:outerShdw blurRad="39000" dist="25400" dir="5400000" rotWithShape="0">
                <a:scrgbClr r="0" g="0" b="0">
                  <a:shade val="33000"/>
                  <a:alpha val="83000"/>
                </a:sc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18831873518461E-3"/>
                  <c:y val="-1.4828266946191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33-49AD-9DB2-5195D0B9B298}"/>
                </c:ext>
              </c:extLst>
            </c:dLbl>
            <c:dLbl>
              <c:idx val="1"/>
              <c:layout>
                <c:manualLayout>
                  <c:x val="0"/>
                  <c:y val="-1.242697414395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33-49AD-9DB2-5195D0B9B298}"/>
                </c:ext>
              </c:extLst>
            </c:dLbl>
            <c:dLbl>
              <c:idx val="2"/>
              <c:layout>
                <c:manualLayout>
                  <c:x val="-1.04166789750366E-3"/>
                  <c:y val="-1.6106394129979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33-49AD-9DB2-5195D0B9B298}"/>
                </c:ext>
              </c:extLst>
            </c:dLbl>
            <c:dLbl>
              <c:idx val="3"/>
              <c:layout>
                <c:manualLayout>
                  <c:x val="-6.9444526500244026E-4"/>
                  <c:y val="-7.3832983927323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33-49AD-9DB2-5195D0B9B298}"/>
                </c:ext>
              </c:extLst>
            </c:dLbl>
            <c:dLbl>
              <c:idx val="4"/>
              <c:layout>
                <c:manualLayout>
                  <c:x val="-1.6003975589421815E-3"/>
                  <c:y val="-9.70265548567435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33-49AD-9DB2-5195D0B9B298}"/>
                </c:ext>
              </c:extLst>
            </c:dLbl>
            <c:dLbl>
              <c:idx val="5"/>
              <c:layout>
                <c:manualLayout>
                  <c:x val="-1.0114526076554738E-3"/>
                  <c:y val="-1.0390810621942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3-49AD-9DB2-5195D0B9B298}"/>
                </c:ext>
              </c:extLst>
            </c:dLbl>
            <c:dLbl>
              <c:idx val="7"/>
              <c:layout>
                <c:manualLayout>
                  <c:x val="-5.5556649168852874E-3"/>
                  <c:y val="-6.4525350841776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A33-49AD-9DB2-5195D0B9B2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ИП Непокрытов Д. А.</c:v>
                </c:pt>
                <c:pt idx="1">
                  <c:v>ИП Загруш С. Г.</c:v>
                </c:pt>
                <c:pt idx="2">
                  <c:v>ИП Загруш Л. М.</c:v>
                </c:pt>
                <c:pt idx="3">
                  <c:v>ИП Распутин Ф.А.</c:v>
                </c:pt>
                <c:pt idx="4">
                  <c:v>Заларинское ПОСПО</c:v>
                </c:pt>
                <c:pt idx="5">
                  <c:v>Заларинский ТПК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28600</c:v>
                </c:pt>
                <c:pt idx="1">
                  <c:v>22600</c:v>
                </c:pt>
                <c:pt idx="2">
                  <c:v>22750</c:v>
                </c:pt>
                <c:pt idx="3">
                  <c:v>23500</c:v>
                </c:pt>
                <c:pt idx="4">
                  <c:v>25200</c:v>
                </c:pt>
                <c:pt idx="5">
                  <c:v>30570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A33-49AD-9DB2-5195D0B9B29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г.</c:v>
                </c:pt>
              </c:strCache>
            </c:strRef>
          </c:tx>
          <c:spPr>
            <a:solidFill>
              <a:srgbClr val="0D2772"/>
            </a:solidFill>
            <a:ln>
              <a:noFill/>
            </a:ln>
            <a:effectLst>
              <a:outerShdw blurRad="39000" dist="25400" dir="5400000" rotWithShape="0">
                <a:scrgbClr r="0" g="0" b="0">
                  <a:shade val="33000"/>
                  <a:alpha val="83000"/>
                </a:sc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9229236652058112E-4"/>
                  <c:y val="-1.1577393431167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A33-49AD-9DB2-5195D0B9B298}"/>
                </c:ext>
              </c:extLst>
            </c:dLbl>
            <c:dLbl>
              <c:idx val="1"/>
              <c:layout>
                <c:manualLayout>
                  <c:x val="-7.7563830643767516E-5"/>
                  <c:y val="-1.1441474493361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33-49AD-9DB2-5195D0B9B298}"/>
                </c:ext>
              </c:extLst>
            </c:dLbl>
            <c:dLbl>
              <c:idx val="2"/>
              <c:layout>
                <c:manualLayout>
                  <c:x val="5.5555621200195212E-3"/>
                  <c:y val="-1.659573724668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A33-49AD-9DB2-5195D0B9B298}"/>
                </c:ext>
              </c:extLst>
            </c:dLbl>
            <c:dLbl>
              <c:idx val="3"/>
              <c:layout>
                <c:manualLayout>
                  <c:x val="-1.4344666655300767E-3"/>
                  <c:y val="-1.1764500349406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A33-49AD-9DB2-5195D0B9B298}"/>
                </c:ext>
              </c:extLst>
            </c:dLbl>
            <c:dLbl>
              <c:idx val="4"/>
              <c:layout>
                <c:manualLayout>
                  <c:x val="3.1650094114719864E-4"/>
                  <c:y val="-5.88364779874214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3-49AD-9DB2-5195D0B9B298}"/>
                </c:ext>
              </c:extLst>
            </c:dLbl>
            <c:dLbl>
              <c:idx val="5"/>
              <c:layout>
                <c:manualLayout>
                  <c:x val="2.1763448715791107E-3"/>
                  <c:y val="-1.3766072676450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3-49AD-9DB2-5195D0B9B298}"/>
                </c:ext>
              </c:extLst>
            </c:dLbl>
            <c:dLbl>
              <c:idx val="6"/>
              <c:layout>
                <c:manualLayout>
                  <c:x val="1.4054120092566857E-3"/>
                  <c:y val="-2.261144773087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3-49AD-9DB2-5195D0B9B298}"/>
                </c:ext>
              </c:extLst>
            </c:dLbl>
            <c:dLbl>
              <c:idx val="7"/>
              <c:layout>
                <c:manualLayout>
                  <c:x val="0"/>
                  <c:y val="-1.9357605252532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3-49AD-9DB2-5195D0B9B2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ИП Непокрытов Д. А.</c:v>
                </c:pt>
                <c:pt idx="1">
                  <c:v>ИП Загруш С. Г.</c:v>
                </c:pt>
                <c:pt idx="2">
                  <c:v>ИП Загруш Л. М.</c:v>
                </c:pt>
                <c:pt idx="3">
                  <c:v>ИП Распутин Ф.А.</c:v>
                </c:pt>
                <c:pt idx="4">
                  <c:v>Заларинское ПОСПО</c:v>
                </c:pt>
                <c:pt idx="5">
                  <c:v>Заларинский ТПК</c:v>
                </c:pt>
              </c:strCache>
            </c:strRef>
          </c:cat>
          <c:val>
            <c:numRef>
              <c:f>Лист1!$C$2:$C$7</c:f>
              <c:numCache>
                <c:formatCode>0</c:formatCode>
                <c:ptCount val="6"/>
                <c:pt idx="0">
                  <c:v>30500</c:v>
                </c:pt>
                <c:pt idx="1">
                  <c:v>23400</c:v>
                </c:pt>
                <c:pt idx="2">
                  <c:v>23550</c:v>
                </c:pt>
                <c:pt idx="3">
                  <c:v>25500</c:v>
                </c:pt>
                <c:pt idx="4">
                  <c:v>29000</c:v>
                </c:pt>
                <c:pt idx="5">
                  <c:v>30800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A33-49AD-9DB2-5195D0B9B2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27026688"/>
        <c:axId val="127028224"/>
      </c:barChart>
      <c:catAx>
        <c:axId val="127026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028224"/>
        <c:crosses val="autoZero"/>
        <c:auto val="1"/>
        <c:lblAlgn val="ctr"/>
        <c:lblOffset val="100"/>
        <c:noMultiLvlLbl val="0"/>
      </c:catAx>
      <c:valAx>
        <c:axId val="12702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0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41467264872052"/>
          <c:y val="2.8471998921046137E-2"/>
          <c:w val="0.6544816801393526"/>
          <c:h val="0.924050850751760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 "Заларинский район"</c:v>
                </c:pt>
              </c:strCache>
            </c:strRef>
          </c:tx>
          <c:spPr>
            <a:solidFill>
              <a:srgbClr val="993366"/>
            </a:solidFill>
          </c:spPr>
          <c:invertIfNegative val="0"/>
          <c:dLbls>
            <c:dLbl>
              <c:idx val="0"/>
              <c:layout>
                <c:manualLayout>
                  <c:x val="8.771929824561403E-3"/>
                  <c:y val="-3.0866366089684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DF-4B81-BB01-C3646FC0525C}"/>
                </c:ext>
              </c:extLst>
            </c:dLbl>
            <c:dLbl>
              <c:idx val="1"/>
              <c:layout>
                <c:manualLayout>
                  <c:x val="-3.3765370555001659E-2"/>
                  <c:y val="7.12693177730526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1843840.2</c:v>
                </c:pt>
                <c:pt idx="1">
                  <c:v>2260736.7000000002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DF-4B81-BB01-C3646FC0525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 "Балаганский район"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4.3816882685277494E-3"/>
                  <c:y val="-3.0022901581561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DF-4B81-BB01-C3646FC0525C}"/>
                </c:ext>
              </c:extLst>
            </c:dLbl>
            <c:dLbl>
              <c:idx val="1"/>
              <c:layout>
                <c:manualLayout>
                  <c:x val="8.0537138584247228E-2"/>
                  <c:y val="4.75128785153684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174450.7</c:v>
                </c:pt>
                <c:pt idx="1">
                  <c:v>2367771.7999999998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9DF-4B81-BB01-C3646FC0525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 "Аларский район"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0093054170820868E-2"/>
                  <c:y val="-3.3293059621741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DF-4B81-BB01-C3646FC0525C}"/>
                </c:ext>
              </c:extLst>
            </c:dLbl>
            <c:dLbl>
              <c:idx val="1"/>
              <c:layout>
                <c:manualLayout>
                  <c:x val="2.1578431372549018E-2"/>
                  <c:y val="1.6595275760818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Лист1!$D$2:$D$3</c:f>
              <c:numCache>
                <c:formatCode>0.0</c:formatCode>
                <c:ptCount val="2"/>
                <c:pt idx="0">
                  <c:v>1093425.1000000001</c:v>
                </c:pt>
                <c:pt idx="1">
                  <c:v>1303158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9DF-4B81-BB01-C3646FC0525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МО "Нукутский район"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077621199515053E-3"/>
                  <c:y val="1.0570119001054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DF-4B81-BB01-C3646FC0525C}"/>
                </c:ext>
              </c:extLst>
            </c:dLbl>
            <c:dLbl>
              <c:idx val="1"/>
              <c:layout>
                <c:manualLayout>
                  <c:x val="1.274026629883963E-2"/>
                  <c:y val="-1.3616929100497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Лист1!$E$2:$E$3</c:f>
              <c:numCache>
                <c:formatCode>0.0</c:formatCode>
                <c:ptCount val="2"/>
                <c:pt idx="0">
                  <c:v>345640.5</c:v>
                </c:pt>
                <c:pt idx="1">
                  <c:v>438806.9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9DF-4B81-BB01-C3646FC0525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Зиминское районное МО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0897589727789772E-2"/>
                  <c:y val="-2.4823982555665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9DF-4B81-BB01-C3646FC0525C}"/>
                </c:ext>
              </c:extLst>
            </c:dLbl>
            <c:dLbl>
              <c:idx val="1"/>
              <c:layout>
                <c:manualLayout>
                  <c:x val="3.1925141242937848E-2"/>
                  <c:y val="-3.0883371034989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Лист1!$F$2:$F$3</c:f>
              <c:numCache>
                <c:formatCode>0.0</c:formatCode>
                <c:ptCount val="2"/>
                <c:pt idx="0">
                  <c:v>946855.8</c:v>
                </c:pt>
                <c:pt idx="1">
                  <c:v>1034038.9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B9DF-4B81-BB01-C3646FC0525C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Черемховское районное МО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516782984380199E-2"/>
                  <c:y val="2.6355618182767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9DF-4B81-BB01-C3646FC0525C}"/>
                </c:ext>
              </c:extLst>
            </c:dLbl>
            <c:dLbl>
              <c:idx val="1"/>
              <c:layout>
                <c:manualLayout>
                  <c:x val="1.7570538384845385E-2"/>
                  <c:y val="5.61157024638794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9DF-4B81-BB01-C3646FC052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Лист1!$G$2:$G$3</c:f>
              <c:numCache>
                <c:formatCode>0.0</c:formatCode>
                <c:ptCount val="2"/>
                <c:pt idx="0">
                  <c:v>946855.8</c:v>
                </c:pt>
                <c:pt idx="1">
                  <c:v>659794.80000000005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B9DF-4B81-BB01-C3646FC052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8213120"/>
        <c:axId val="228214656"/>
      </c:barChart>
      <c:catAx>
        <c:axId val="22821312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28214656"/>
        <c:crosses val="autoZero"/>
        <c:auto val="1"/>
        <c:lblAlgn val="ctr"/>
        <c:lblOffset val="100"/>
        <c:noMultiLvlLbl val="0"/>
      </c:catAx>
      <c:valAx>
        <c:axId val="2282146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2821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00257560651375"/>
          <c:y val="5.4634946769676077E-2"/>
          <c:w val="0.22082951146560317"/>
          <c:h val="0.656868912529352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ptos Display" panose="020B0004020202020204" pitchFamily="34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67709515083729E-2"/>
          <c:y val="4.8708930961943023E-2"/>
          <c:w val="0.6463554571271114"/>
          <c:h val="0.870988143048384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МО "Заларинский район"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1502505009030425E-3"/>
                  <c:y val="1.1342321667622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DA-4DF8-AF49-9CEAFFFB75FE}"/>
                </c:ext>
              </c:extLst>
            </c:dLbl>
            <c:dLbl>
              <c:idx val="1"/>
              <c:layout>
                <c:manualLayout>
                  <c:x val="8.3621013763228759E-3"/>
                  <c:y val="3.518837253777014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31149.4</c:v>
                </c:pt>
                <c:pt idx="1">
                  <c:v>44632.1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DA-4DF8-AF49-9CEAFFFB75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 "Балаганский район"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0466453817167577E-2"/>
                  <c:y val="3.5134825014343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7DA-4DF8-AF49-9CEAFFFB75FE}"/>
                </c:ext>
              </c:extLst>
            </c:dLbl>
            <c:dLbl>
              <c:idx val="1"/>
              <c:layout>
                <c:manualLayout>
                  <c:x val="4.4946294897735474E-2"/>
                  <c:y val="3.7108051252629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 formatCode="General">
                  <c:v>8604.9</c:v>
                </c:pt>
                <c:pt idx="1">
                  <c:v>8980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7DA-4DF8-AF49-9CEAFFFB75F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МО "Аларский район"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5.021376033163963E-3"/>
                  <c:y val="-4.3010135781220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7DA-4DF8-AF49-9CEAFFFB75FE}"/>
                </c:ext>
              </c:extLst>
            </c:dLbl>
            <c:dLbl>
              <c:idx val="1"/>
              <c:layout>
                <c:manualLayout>
                  <c:x val="-6.0625234978340846E-2"/>
                  <c:y val="-9.2292981449607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11929</c:v>
                </c:pt>
                <c:pt idx="1">
                  <c:v>6050.4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7DA-4DF8-AF49-9CEAFFFB75F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МО "Нукутский район"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6.6813683821704221E-3"/>
                  <c:y val="8.7481353987378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DA-4DF8-AF49-9CEAFFFB75FE}"/>
                </c:ext>
              </c:extLst>
            </c:dLbl>
            <c:dLbl>
              <c:idx val="1"/>
              <c:layout>
                <c:manualLayout>
                  <c:x val="4.8777552959426707E-3"/>
                  <c:y val="1.1974373685217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26290.6</c:v>
                </c:pt>
                <c:pt idx="1">
                  <c:v>26681.3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7DA-4DF8-AF49-9CEAFFFB75F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Зиминское районное МО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4209975657725363E-2"/>
                  <c:y val="-2.09848919487473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DA-4DF8-AF49-9CEAFFFB75FE}"/>
                </c:ext>
              </c:extLst>
            </c:dLbl>
            <c:dLbl>
              <c:idx val="1"/>
              <c:layout>
                <c:manualLayout>
                  <c:x val="1.7769465424686107E-2"/>
                  <c:y val="4.85752533945304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17177.7</c:v>
                </c:pt>
                <c:pt idx="1">
                  <c:v>17951.3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7DA-4DF8-AF49-9CEAFFFB75F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715578594864092E-2"/>
                  <c:y val="-2.3202715624402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DA-4DF8-AF49-9CEAFFFB75FE}"/>
                </c:ext>
              </c:extLst>
            </c:dLbl>
            <c:dLbl>
              <c:idx val="1"/>
              <c:layout>
                <c:manualLayout>
                  <c:x val="6.7245204466547318E-2"/>
                  <c:y val="7.79403327596098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DA-4DF8-AF49-9CEAFFFB75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47DA-4DF8-AF49-9CEAFFFB75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7944704"/>
        <c:axId val="227958784"/>
      </c:barChart>
      <c:catAx>
        <c:axId val="227944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958784"/>
        <c:crosses val="autoZero"/>
        <c:auto val="1"/>
        <c:lblAlgn val="ctr"/>
        <c:lblOffset val="100"/>
        <c:noMultiLvlLbl val="0"/>
      </c:catAx>
      <c:valAx>
        <c:axId val="22795878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27944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52966208550824"/>
          <c:y val="0.24971658060814694"/>
          <c:w val="0.1971987618822498"/>
          <c:h val="0.500566838783706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Aptos Display" panose="020B0004020202020204" pitchFamily="34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6.3737148863801454E-2"/>
          <c:w val="0.49603296110730266"/>
          <c:h val="0.675778973276474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40-42C6-B8B7-37CF2EEB1577}"/>
              </c:ext>
            </c:extLst>
          </c:dPt>
          <c:dPt>
            <c:idx val="1"/>
            <c:bubble3D val="0"/>
            <c:spPr>
              <a:solidFill>
                <a:srgbClr val="66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40-42C6-B8B7-37CF2EEB1577}"/>
              </c:ext>
            </c:extLst>
          </c:dPt>
          <c:dPt>
            <c:idx val="2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E40-42C6-B8B7-37CF2EEB1577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E40-42C6-B8B7-37CF2EEB1577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E40-42C6-B8B7-37CF2EEB1577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E40-42C6-B8B7-37CF2EEB1577}"/>
              </c:ext>
            </c:extLst>
          </c:dPt>
          <c:dPt>
            <c:idx val="6"/>
            <c:bubble3D val="0"/>
            <c:spPr>
              <a:solidFill>
                <a:srgbClr val="6666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E40-42C6-B8B7-37CF2EEB1577}"/>
              </c:ext>
            </c:extLst>
          </c:dPt>
          <c:dPt>
            <c:idx val="7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E40-42C6-B8B7-37CF2EEB1577}"/>
              </c:ext>
            </c:extLst>
          </c:dPt>
          <c:dPt>
            <c:idx val="8"/>
            <c:bubble3D val="0"/>
            <c:spPr>
              <a:solidFill>
                <a:srgbClr val="33CCC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E40-42C6-B8B7-37CF2EEB1577}"/>
              </c:ext>
            </c:extLst>
          </c:dPt>
          <c:dPt>
            <c:idx val="9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E40-42C6-B8B7-37CF2EEB1577}"/>
              </c:ext>
            </c:extLst>
          </c:dPt>
          <c:dLbls>
            <c:dLbl>
              <c:idx val="1"/>
              <c:layout>
                <c:manualLayout>
                  <c:x val="-3.561519925970285E-2"/>
                  <c:y val="-3.5352909505781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0556749340407524E-3"/>
                  <c:y val="-8.937703503029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Ремонт и пошив швейных, меховых и кожаных изделий, головных уборов и изделий текстильной галантереи, ремонт, пошив и вязание трикотажных изделий</c:v>
                </c:pt>
                <c:pt idx="1">
                  <c:v>Ремонт и техническое обслуживание бытовой радиоэлектрон-ной аппаратуры, бытовых машин и приборов.</c:v>
                </c:pt>
                <c:pt idx="2">
                  <c:v>Техническое обслуживание и ремонт транспортных средств, машин и оборудования </c:v>
                </c:pt>
                <c:pt idx="3">
                  <c:v>Изготовление и ремонт мебели</c:v>
                </c:pt>
                <c:pt idx="4">
                  <c:v>Ремонт и строительство жилья и других построек</c:v>
                </c:pt>
                <c:pt idx="5">
                  <c:v>Услуги фотоателье</c:v>
                </c:pt>
                <c:pt idx="6">
                  <c:v>Услуги бань и душевых</c:v>
                </c:pt>
                <c:pt idx="7">
                  <c:v>Услуги парикмахерских </c:v>
                </c:pt>
                <c:pt idx="8">
                  <c:v>Ритуальные услуги</c:v>
                </c:pt>
                <c:pt idx="9">
                  <c:v>Прочие виды бытовых услуг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</c:v>
                </c:pt>
                <c:pt idx="1">
                  <c:v>4</c:v>
                </c:pt>
                <c:pt idx="2">
                  <c:v>13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12</c:v>
                </c:pt>
                <c:pt idx="8">
                  <c:v>4</c:v>
                </c:pt>
                <c:pt idx="9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3E40-42C6-B8B7-37CF2EEB1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txPr>
          <a:bodyPr rot="0" vert="horz"/>
          <a:lstStyle/>
          <a:p>
            <a:pPr>
              <a:defRPr sz="1000" b="1">
                <a:ln>
                  <a:noFill/>
                </a:ln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4"/>
        <c:txPr>
          <a:bodyPr rot="0" vert="horz"/>
          <a:lstStyle/>
          <a:p>
            <a:pPr>
              <a:defRPr sz="1000" b="1">
                <a:ln>
                  <a:noFill/>
                </a:ln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1717127974940469"/>
          <c:y val="3.8846648301193755E-3"/>
          <c:w val="0.32217778647900924"/>
          <c:h val="0.8774636751408823"/>
        </c:manualLayout>
      </c:layout>
      <c:overlay val="0"/>
      <c:txPr>
        <a:bodyPr rot="0" vert="horz"/>
        <a:lstStyle/>
        <a:p>
          <a:pPr>
            <a:defRPr sz="1000" b="1">
              <a:ln>
                <a:noFill/>
              </a:ln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041876294810428"/>
          <c:y val="0.19399664907407538"/>
          <c:w val="0.45611721152717166"/>
          <c:h val="0.7268147625828927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AF-4A46-8300-0C55F5E005A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AF-4A46-8300-0C55F5E005A8}"/>
              </c:ext>
            </c:extLst>
          </c:dPt>
          <c:dPt>
            <c:idx val="2"/>
            <c:bubble3D val="0"/>
            <c:spPr>
              <a:solidFill>
                <a:srgbClr val="6600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8AF-4A46-8300-0C55F5E005A8}"/>
              </c:ext>
            </c:extLst>
          </c:dPt>
          <c:dLbls>
            <c:dLbl>
              <c:idx val="0"/>
              <c:layout>
                <c:manualLayout>
                  <c:x val="3.1213174267547186E-3"/>
                  <c:y val="-3.1231396214531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AF-4A46-8300-0C55F5E005A8}"/>
                </c:ext>
              </c:extLst>
            </c:dLbl>
            <c:dLbl>
              <c:idx val="1"/>
              <c:layout>
                <c:manualLayout>
                  <c:x val="1.3616743676950819E-2"/>
                  <c:y val="-5.6362995335500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AF-4A46-8300-0C55F5E005A8}"/>
                </c:ext>
              </c:extLst>
            </c:dLbl>
            <c:dLbl>
              <c:idx val="2"/>
              <c:layout>
                <c:manualLayout>
                  <c:x val="1.2321892134294882E-2"/>
                  <c:y val="2.8112521219538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AF-4A46-8300-0C55F5E005A8}"/>
                </c:ext>
              </c:extLst>
            </c:dLbl>
            <c:dLbl>
              <c:idx val="4"/>
              <c:layout>
                <c:manualLayout>
                  <c:x val="1.6830603357405011E-2"/>
                  <c:y val="-4.03685742266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AF-4A46-8300-0C55F5E005A8}"/>
                </c:ext>
              </c:extLst>
            </c:dLbl>
            <c:dLbl>
              <c:idx val="7"/>
              <c:layout>
                <c:manualLayout>
                  <c:x val="2.1048614324669309E-2"/>
                  <c:y val="-1.6327303692510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8AF-4A46-8300-0C55F5E005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 факту обнаружения недостатков в товарах, 6</c:v>
                </c:pt>
                <c:pt idx="1">
                  <c:v>по вопросу замены товара ненадлежащего качества, 2</c:v>
                </c:pt>
                <c:pt idx="2">
                  <c:v>о расторжении договора купли-продажи и возврате уплаченной затовар суммы, 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8AF-4A46-8300-0C55F5E00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3917137476459518E-3"/>
          <c:y val="1.9052658017442447E-2"/>
          <c:w val="0.48782175141242945"/>
          <c:h val="0.9809473419825574"/>
        </c:manualLayout>
      </c:layout>
      <c:overlay val="0"/>
      <c:txPr>
        <a:bodyPr/>
        <a:lstStyle/>
        <a:p>
          <a:pPr>
            <a:defRPr sz="28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017741197988132E-2"/>
          <c:y val="2.9179685704989806E-2"/>
          <c:w val="0.84621316872427976"/>
          <c:h val="0.499649637078639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2024г.-35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обнаружение недостатков в товарах</c:v>
                </c:pt>
                <c:pt idx="1">
                  <c:v>некачественное предоставлению услуг</c:v>
                </c:pt>
                <c:pt idx="2">
                  <c:v>консультации по ЗПП</c:v>
                </c:pt>
                <c:pt idx="3">
                  <c:v>непредставления потребителю надлежащей информации о товаре</c:v>
                </c:pt>
                <c:pt idx="4">
                  <c:v>замена товара ненадлежащего качества</c:v>
                </c:pt>
                <c:pt idx="5">
                  <c:v>расторжение договора купли-продажи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20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2025г.-9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обнаружение недостатков в товарах</c:v>
                </c:pt>
                <c:pt idx="1">
                  <c:v>некачественное предоставлению услуг</c:v>
                </c:pt>
                <c:pt idx="2">
                  <c:v>консультации по ЗПП</c:v>
                </c:pt>
                <c:pt idx="3">
                  <c:v>непредставления потребителю надлежащей информации о товаре</c:v>
                </c:pt>
                <c:pt idx="4">
                  <c:v>замена товара ненадлежащего качества</c:v>
                </c:pt>
                <c:pt idx="5">
                  <c:v>расторжение договора купли-продажи 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28486144"/>
        <c:axId val="228496128"/>
        <c:axId val="0"/>
      </c:bar3DChart>
      <c:catAx>
        <c:axId val="228486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b="1"/>
            </a:pPr>
            <a:endParaRPr lang="ru-RU"/>
          </a:p>
        </c:txPr>
        <c:crossAx val="228496128"/>
        <c:crosses val="autoZero"/>
        <c:auto val="1"/>
        <c:lblAlgn val="ctr"/>
        <c:lblOffset val="100"/>
        <c:noMultiLvlLbl val="0"/>
      </c:catAx>
      <c:valAx>
        <c:axId val="228496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84861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C0958E-2BAF-4849-ABB2-971952E8987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C2E6F-FAC9-4D54-B98D-41AA805326C4}">
      <dgm:prSet phldrT="[Текст]" custT="1"/>
      <dgm:spPr>
        <a:solidFill>
          <a:srgbClr val="0D277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20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Конституцией </a:t>
          </a:r>
        </a:p>
        <a:p>
          <a:pPr>
            <a:spcAft>
              <a:spcPts val="0"/>
            </a:spcAft>
          </a:pPr>
          <a:r>
            <a:rPr lang="ru-RU" sz="20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Российской Федерации</a:t>
          </a:r>
          <a:endParaRPr lang="ru-RU" sz="20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742A992C-8C1C-4D67-B382-41475E5C195C}" type="parTrans" cxnId="{1C927D1E-6A42-4632-8528-E6984B1431A6}">
      <dgm:prSet/>
      <dgm:spPr/>
      <dgm:t>
        <a:bodyPr/>
        <a:lstStyle/>
        <a:p>
          <a:endParaRPr lang="ru-RU" sz="1600"/>
        </a:p>
      </dgm:t>
    </dgm:pt>
    <dgm:pt modelId="{FC233F76-C644-4A56-9DFB-AA6C325DC820}" type="sibTrans" cxnId="{1C927D1E-6A42-4632-8528-E6984B1431A6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007C949C-FCA5-47D1-82E3-3B8C7849BBE7}">
      <dgm:prSet phldrT="[Текст]" custT="1"/>
      <dgm:spPr>
        <a:solidFill>
          <a:srgbClr val="0D277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Нормативными правовыми актами Президента и  Правительства </a:t>
          </a:r>
        </a:p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Российской Федерации</a:t>
          </a:r>
          <a:endParaRPr lang="ru-RU" sz="18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A61DC394-DF18-4C87-AFE4-90A2F18A4A95}" type="parTrans" cxnId="{7CFF1ABF-C785-497F-8195-F887839D10C8}">
      <dgm:prSet/>
      <dgm:spPr/>
      <dgm:t>
        <a:bodyPr/>
        <a:lstStyle/>
        <a:p>
          <a:endParaRPr lang="ru-RU" sz="1600"/>
        </a:p>
      </dgm:t>
    </dgm:pt>
    <dgm:pt modelId="{166A51C7-D4D0-4604-8702-4321E83EAF3D}" type="sibTrans" cxnId="{7CFF1ABF-C785-497F-8195-F887839D10C8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025EC3CC-4245-4FB0-BA1B-5F5EF0AF5DAB}">
      <dgm:prSet phldrT="[Текст]" custT="1"/>
      <dgm:spPr>
        <a:solidFill>
          <a:srgbClr val="0D277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Федеральными и </a:t>
          </a:r>
        </a:p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областными Законами</a:t>
          </a:r>
          <a:endParaRPr lang="ru-RU" sz="18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112DC6CF-D666-498C-AD07-CE3E6B576328}" type="parTrans" cxnId="{BFC8570E-05F3-444E-A601-B1C9F2037DAD}">
      <dgm:prSet/>
      <dgm:spPr/>
      <dgm:t>
        <a:bodyPr/>
        <a:lstStyle/>
        <a:p>
          <a:endParaRPr lang="ru-RU" sz="1600"/>
        </a:p>
      </dgm:t>
    </dgm:pt>
    <dgm:pt modelId="{61B25638-D387-4727-A559-E89DFBBC3DFD}" type="sibTrans" cxnId="{BFC8570E-05F3-444E-A601-B1C9F2037DAD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1C44B9FF-4F91-4AEA-A768-903E97132BC8}">
      <dgm:prSet phldrT="[Текст]" custT="1"/>
      <dgm:spPr>
        <a:solidFill>
          <a:srgbClr val="0D277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Решениями районной Думы МО </a:t>
          </a:r>
        </a:p>
        <a:p>
          <a:pPr>
            <a:spcAft>
              <a:spcPts val="0"/>
            </a:spcAft>
          </a:pPr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«Заларинский район»</a:t>
          </a:r>
          <a:endParaRPr lang="ru-RU" sz="18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05F0404E-EF06-4066-B773-1DE5D8A6C5C0}" type="parTrans" cxnId="{1BE11CEA-BB39-4552-AF46-463F5EF971C7}">
      <dgm:prSet/>
      <dgm:spPr/>
      <dgm:t>
        <a:bodyPr/>
        <a:lstStyle/>
        <a:p>
          <a:endParaRPr lang="ru-RU" sz="1600"/>
        </a:p>
      </dgm:t>
    </dgm:pt>
    <dgm:pt modelId="{8B76ED1C-D069-4AD3-87B3-0D4D405FDA0D}" type="sibTrans" cxnId="{1BE11CEA-BB39-4552-AF46-463F5EF971C7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C9875B05-5FE5-43CE-9C1C-E4C25759784D}">
      <dgm:prSet phldrT="[Текст]" custT="1"/>
      <dgm:spPr>
        <a:solidFill>
          <a:srgbClr val="0D2772"/>
        </a:solidFill>
      </dgm:spPr>
      <dgm:t>
        <a:bodyPr/>
        <a:lstStyle/>
        <a:p>
          <a:pPr algn="ctr"/>
          <a:r>
            <a:rPr lang="ru-RU" sz="18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Постановлениями и распоряжениями главы администрации МО «Заларинский район»</a:t>
          </a:r>
          <a:endParaRPr lang="ru-RU" sz="18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D7D4DA24-F36A-4854-A71E-CDC7D8553AFC}" type="parTrans" cxnId="{A2DB4273-1007-41AB-8AFC-19EC593FDFA7}">
      <dgm:prSet/>
      <dgm:spPr/>
      <dgm:t>
        <a:bodyPr/>
        <a:lstStyle/>
        <a:p>
          <a:endParaRPr lang="ru-RU" sz="1600"/>
        </a:p>
      </dgm:t>
    </dgm:pt>
    <dgm:pt modelId="{B82B39A8-DE48-4FFE-AC6A-1F5ABF297C68}" type="sibTrans" cxnId="{A2DB4273-1007-41AB-8AFC-19EC593FDFA7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B2F109F8-8049-4F73-B196-54BED711989A}">
      <dgm:prSet custT="1"/>
      <dgm:spPr>
        <a:solidFill>
          <a:srgbClr val="0D2772"/>
        </a:solidFill>
      </dgm:spPr>
      <dgm:t>
        <a:bodyPr/>
        <a:lstStyle/>
        <a:p>
          <a:r>
            <a:rPr lang="ru-RU" sz="2400" b="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Уставом МО «Заларинский район»</a:t>
          </a:r>
          <a:endParaRPr lang="ru-RU" sz="2400" b="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20068C05-E4A8-4AB1-A820-9DB24B5FC220}" type="parTrans" cxnId="{297142EC-91C9-4E92-9809-D9BD8C60F1C9}">
      <dgm:prSet/>
      <dgm:spPr/>
      <dgm:t>
        <a:bodyPr/>
        <a:lstStyle/>
        <a:p>
          <a:endParaRPr lang="ru-RU" sz="1600"/>
        </a:p>
      </dgm:t>
    </dgm:pt>
    <dgm:pt modelId="{9F1E99A1-F2A5-4A89-B0B9-D87A50736C65}" type="sibTrans" cxnId="{297142EC-91C9-4E92-9809-D9BD8C60F1C9}">
      <dgm:prSet/>
      <dgm:spPr>
        <a:ln>
          <a:noFill/>
        </a:ln>
      </dgm:spPr>
      <dgm:t>
        <a:bodyPr/>
        <a:lstStyle/>
        <a:p>
          <a:endParaRPr lang="ru-RU" sz="1600"/>
        </a:p>
      </dgm:t>
    </dgm:pt>
    <dgm:pt modelId="{E9C465D5-1660-44C6-9E59-03A755476EEB}" type="pres">
      <dgm:prSet presAssocID="{53C0958E-2BAF-4849-ABB2-971952E8987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148FDD-D5E4-4925-9CD2-85F0FAC7BC16}" type="pres">
      <dgm:prSet presAssocID="{DA4C2E6F-FAC9-4D54-B98D-41AA805326C4}" presName="node" presStyleLbl="node1" presStyleIdx="0" presStyleCnt="6" custScaleX="142925" custScaleY="121000" custRadScaleRad="88923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87884-393F-4929-B59C-4D5DB9C15A07}" type="pres">
      <dgm:prSet presAssocID="{DA4C2E6F-FAC9-4D54-B98D-41AA805326C4}" presName="spNode" presStyleCnt="0"/>
      <dgm:spPr/>
    </dgm:pt>
    <dgm:pt modelId="{716C4480-EB8A-4D8A-94E3-DFDAAA7FC22C}" type="pres">
      <dgm:prSet presAssocID="{FC233F76-C644-4A56-9DFB-AA6C325DC820}" presName="sibTrans" presStyleLbl="sibTrans1D1" presStyleIdx="0" presStyleCnt="6"/>
      <dgm:spPr/>
      <dgm:t>
        <a:bodyPr/>
        <a:lstStyle/>
        <a:p>
          <a:endParaRPr lang="ru-RU"/>
        </a:p>
      </dgm:t>
    </dgm:pt>
    <dgm:pt modelId="{6DDCE408-520B-4219-9312-38615F774AAB}" type="pres">
      <dgm:prSet presAssocID="{007C949C-FCA5-47D1-82E3-3B8C7849BBE7}" presName="node" presStyleLbl="node1" presStyleIdx="1" presStyleCnt="6" custScaleX="148765" custScaleY="157347" custRadScaleRad="120829" custRadScaleInc="2510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52B01E-9276-4E76-9DCB-46EEADA9FA07}" type="pres">
      <dgm:prSet presAssocID="{007C949C-FCA5-47D1-82E3-3B8C7849BBE7}" presName="spNode" presStyleCnt="0"/>
      <dgm:spPr/>
    </dgm:pt>
    <dgm:pt modelId="{062409D0-939A-49CD-B846-7BE76CFA1943}" type="pres">
      <dgm:prSet presAssocID="{166A51C7-D4D0-4604-8702-4321E83EAF3D}" presName="sibTrans" presStyleLbl="sibTrans1D1" presStyleIdx="1" presStyleCnt="6"/>
      <dgm:spPr/>
      <dgm:t>
        <a:bodyPr/>
        <a:lstStyle/>
        <a:p>
          <a:endParaRPr lang="ru-RU"/>
        </a:p>
      </dgm:t>
    </dgm:pt>
    <dgm:pt modelId="{AF6B9477-99C0-4119-A7BE-470CA7DE77D7}" type="pres">
      <dgm:prSet presAssocID="{025EC3CC-4245-4FB0-BA1B-5F5EF0AF5DAB}" presName="node" presStyleLbl="node1" presStyleIdx="2" presStyleCnt="6" custScaleX="137044" custScaleY="121587" custRadScaleRad="103539" custRadScaleInc="-289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5BF56-A9D5-4175-A29B-DFFF1F8463D8}" type="pres">
      <dgm:prSet presAssocID="{025EC3CC-4245-4FB0-BA1B-5F5EF0AF5DAB}" presName="spNode" presStyleCnt="0"/>
      <dgm:spPr/>
    </dgm:pt>
    <dgm:pt modelId="{C736115C-3FCE-4CA5-9422-3CF6ADB87BA5}" type="pres">
      <dgm:prSet presAssocID="{61B25638-D387-4727-A559-E89DFBBC3DFD}" presName="sibTrans" presStyleLbl="sibTrans1D1" presStyleIdx="2" presStyleCnt="6"/>
      <dgm:spPr/>
      <dgm:t>
        <a:bodyPr/>
        <a:lstStyle/>
        <a:p>
          <a:endParaRPr lang="ru-RU"/>
        </a:p>
      </dgm:t>
    </dgm:pt>
    <dgm:pt modelId="{703E270A-BEA8-4832-924F-25F4DE5B6F59}" type="pres">
      <dgm:prSet presAssocID="{1C44B9FF-4F91-4AEA-A768-903E97132BC8}" presName="node" presStyleLbl="node1" presStyleIdx="3" presStyleCnt="6" custScaleX="141791" custScaleY="121000" custRadScaleRad="99732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E96783-A658-4FC7-B605-CDACC9A7C492}" type="pres">
      <dgm:prSet presAssocID="{1C44B9FF-4F91-4AEA-A768-903E97132BC8}" presName="spNode" presStyleCnt="0"/>
      <dgm:spPr/>
    </dgm:pt>
    <dgm:pt modelId="{0109E58D-585C-4226-B416-BEDE135D52A0}" type="pres">
      <dgm:prSet presAssocID="{8B76ED1C-D069-4AD3-87B3-0D4D405FDA0D}" presName="sibTrans" presStyleLbl="sibTrans1D1" presStyleIdx="3" presStyleCnt="6"/>
      <dgm:spPr/>
      <dgm:t>
        <a:bodyPr/>
        <a:lstStyle/>
        <a:p>
          <a:endParaRPr lang="ru-RU"/>
        </a:p>
      </dgm:t>
    </dgm:pt>
    <dgm:pt modelId="{727412DC-2532-482A-B5B8-0F80E9C09ACD}" type="pres">
      <dgm:prSet presAssocID="{B2F109F8-8049-4F73-B196-54BED711989A}" presName="node" presStyleLbl="node1" presStyleIdx="4" presStyleCnt="6" custScaleX="137044" custScaleY="121587" custRadScaleRad="114808" custRadScaleInc="262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7F6B92-1A80-4E0A-9408-415781A5712A}" type="pres">
      <dgm:prSet presAssocID="{B2F109F8-8049-4F73-B196-54BED711989A}" presName="spNode" presStyleCnt="0"/>
      <dgm:spPr/>
    </dgm:pt>
    <dgm:pt modelId="{9631B8B8-FD48-4A13-8888-DF7FE15EA099}" type="pres">
      <dgm:prSet presAssocID="{9F1E99A1-F2A5-4A89-B0B9-D87A50736C65}" presName="sibTrans" presStyleLbl="sibTrans1D1" presStyleIdx="4" presStyleCnt="6"/>
      <dgm:spPr/>
      <dgm:t>
        <a:bodyPr/>
        <a:lstStyle/>
        <a:p>
          <a:endParaRPr lang="ru-RU"/>
        </a:p>
      </dgm:t>
    </dgm:pt>
    <dgm:pt modelId="{20427195-1231-4D22-80D6-FA41B2248FEC}" type="pres">
      <dgm:prSet presAssocID="{C9875B05-5FE5-43CE-9C1C-E4C25759784D}" presName="node" presStyleLbl="node1" presStyleIdx="5" presStyleCnt="6" custScaleX="148765" custScaleY="157347" custRadScaleRad="128427" custRadScaleInc="-255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37BB9-2A02-4D9E-8A21-15B64B618E4C}" type="pres">
      <dgm:prSet presAssocID="{C9875B05-5FE5-43CE-9C1C-E4C25759784D}" presName="spNode" presStyleCnt="0"/>
      <dgm:spPr/>
    </dgm:pt>
    <dgm:pt modelId="{038B315D-3F13-4CF7-8309-DEFE02A20EA7}" type="pres">
      <dgm:prSet presAssocID="{B82B39A8-DE48-4FFE-AC6A-1F5ABF297C68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1BE11CEA-BB39-4552-AF46-463F5EF971C7}" srcId="{53C0958E-2BAF-4849-ABB2-971952E8987D}" destId="{1C44B9FF-4F91-4AEA-A768-903E97132BC8}" srcOrd="3" destOrd="0" parTransId="{05F0404E-EF06-4066-B773-1DE5D8A6C5C0}" sibTransId="{8B76ED1C-D069-4AD3-87B3-0D4D405FDA0D}"/>
    <dgm:cxn modelId="{25BA9675-158C-4B7B-8383-5CE7E16A49E5}" type="presOf" srcId="{B2F109F8-8049-4F73-B196-54BED711989A}" destId="{727412DC-2532-482A-B5B8-0F80E9C09ACD}" srcOrd="0" destOrd="0" presId="urn:microsoft.com/office/officeart/2005/8/layout/cycle6"/>
    <dgm:cxn modelId="{1C927D1E-6A42-4632-8528-E6984B1431A6}" srcId="{53C0958E-2BAF-4849-ABB2-971952E8987D}" destId="{DA4C2E6F-FAC9-4D54-B98D-41AA805326C4}" srcOrd="0" destOrd="0" parTransId="{742A992C-8C1C-4D67-B382-41475E5C195C}" sibTransId="{FC233F76-C644-4A56-9DFB-AA6C325DC820}"/>
    <dgm:cxn modelId="{BA1444B4-239D-4977-8EDD-A4250976DCB6}" type="presOf" srcId="{007C949C-FCA5-47D1-82E3-3B8C7849BBE7}" destId="{6DDCE408-520B-4219-9312-38615F774AAB}" srcOrd="0" destOrd="0" presId="urn:microsoft.com/office/officeart/2005/8/layout/cycle6"/>
    <dgm:cxn modelId="{A6C21F43-92C5-45AB-9A0C-1186A2E0D663}" type="presOf" srcId="{025EC3CC-4245-4FB0-BA1B-5F5EF0AF5DAB}" destId="{AF6B9477-99C0-4119-A7BE-470CA7DE77D7}" srcOrd="0" destOrd="0" presId="urn:microsoft.com/office/officeart/2005/8/layout/cycle6"/>
    <dgm:cxn modelId="{E890D988-8AC8-476A-A4B8-65C048BAF48E}" type="presOf" srcId="{9F1E99A1-F2A5-4A89-B0B9-D87A50736C65}" destId="{9631B8B8-FD48-4A13-8888-DF7FE15EA099}" srcOrd="0" destOrd="0" presId="urn:microsoft.com/office/officeart/2005/8/layout/cycle6"/>
    <dgm:cxn modelId="{297142EC-91C9-4E92-9809-D9BD8C60F1C9}" srcId="{53C0958E-2BAF-4849-ABB2-971952E8987D}" destId="{B2F109F8-8049-4F73-B196-54BED711989A}" srcOrd="4" destOrd="0" parTransId="{20068C05-E4A8-4AB1-A820-9DB24B5FC220}" sibTransId="{9F1E99A1-F2A5-4A89-B0B9-D87A50736C65}"/>
    <dgm:cxn modelId="{1758D0B0-6E16-4285-9128-A5DA2D4B4C80}" type="presOf" srcId="{61B25638-D387-4727-A559-E89DFBBC3DFD}" destId="{C736115C-3FCE-4CA5-9422-3CF6ADB87BA5}" srcOrd="0" destOrd="0" presId="urn:microsoft.com/office/officeart/2005/8/layout/cycle6"/>
    <dgm:cxn modelId="{BFC8570E-05F3-444E-A601-B1C9F2037DAD}" srcId="{53C0958E-2BAF-4849-ABB2-971952E8987D}" destId="{025EC3CC-4245-4FB0-BA1B-5F5EF0AF5DAB}" srcOrd="2" destOrd="0" parTransId="{112DC6CF-D666-498C-AD07-CE3E6B576328}" sibTransId="{61B25638-D387-4727-A559-E89DFBBC3DFD}"/>
    <dgm:cxn modelId="{68DBCDA8-3373-438E-9C8F-C85C7935267E}" type="presOf" srcId="{DA4C2E6F-FAC9-4D54-B98D-41AA805326C4}" destId="{9C148FDD-D5E4-4925-9CD2-85F0FAC7BC16}" srcOrd="0" destOrd="0" presId="urn:microsoft.com/office/officeart/2005/8/layout/cycle6"/>
    <dgm:cxn modelId="{DC8606E1-3C79-4BF0-9FC3-D518B7FEB1D3}" type="presOf" srcId="{1C44B9FF-4F91-4AEA-A768-903E97132BC8}" destId="{703E270A-BEA8-4832-924F-25F4DE5B6F59}" srcOrd="0" destOrd="0" presId="urn:microsoft.com/office/officeart/2005/8/layout/cycle6"/>
    <dgm:cxn modelId="{E2D77FEE-ADD7-416B-ACB4-BAB1B2027C3D}" type="presOf" srcId="{166A51C7-D4D0-4604-8702-4321E83EAF3D}" destId="{062409D0-939A-49CD-B846-7BE76CFA1943}" srcOrd="0" destOrd="0" presId="urn:microsoft.com/office/officeart/2005/8/layout/cycle6"/>
    <dgm:cxn modelId="{53934D58-92C1-4606-AF8D-6E2F56151DF3}" type="presOf" srcId="{C9875B05-5FE5-43CE-9C1C-E4C25759784D}" destId="{20427195-1231-4D22-80D6-FA41B2248FEC}" srcOrd="0" destOrd="0" presId="urn:microsoft.com/office/officeart/2005/8/layout/cycle6"/>
    <dgm:cxn modelId="{6C49045E-6693-4425-8049-E558DE723905}" type="presOf" srcId="{B82B39A8-DE48-4FFE-AC6A-1F5ABF297C68}" destId="{038B315D-3F13-4CF7-8309-DEFE02A20EA7}" srcOrd="0" destOrd="0" presId="urn:microsoft.com/office/officeart/2005/8/layout/cycle6"/>
    <dgm:cxn modelId="{C2EAE4A0-48C2-4F72-92D7-398EA4143FAE}" type="presOf" srcId="{FC233F76-C644-4A56-9DFB-AA6C325DC820}" destId="{716C4480-EB8A-4D8A-94E3-DFDAAA7FC22C}" srcOrd="0" destOrd="0" presId="urn:microsoft.com/office/officeart/2005/8/layout/cycle6"/>
    <dgm:cxn modelId="{FA0399B3-A3E2-45B9-9CFD-F2FD5B14BE90}" type="presOf" srcId="{8B76ED1C-D069-4AD3-87B3-0D4D405FDA0D}" destId="{0109E58D-585C-4226-B416-BEDE135D52A0}" srcOrd="0" destOrd="0" presId="urn:microsoft.com/office/officeart/2005/8/layout/cycle6"/>
    <dgm:cxn modelId="{A2DB4273-1007-41AB-8AFC-19EC593FDFA7}" srcId="{53C0958E-2BAF-4849-ABB2-971952E8987D}" destId="{C9875B05-5FE5-43CE-9C1C-E4C25759784D}" srcOrd="5" destOrd="0" parTransId="{D7D4DA24-F36A-4854-A71E-CDC7D8553AFC}" sibTransId="{B82B39A8-DE48-4FFE-AC6A-1F5ABF297C68}"/>
    <dgm:cxn modelId="{A89BB631-8D72-4348-85AB-B729BAA0FFB2}" type="presOf" srcId="{53C0958E-2BAF-4849-ABB2-971952E8987D}" destId="{E9C465D5-1660-44C6-9E59-03A755476EEB}" srcOrd="0" destOrd="0" presId="urn:microsoft.com/office/officeart/2005/8/layout/cycle6"/>
    <dgm:cxn modelId="{7CFF1ABF-C785-497F-8195-F887839D10C8}" srcId="{53C0958E-2BAF-4849-ABB2-971952E8987D}" destId="{007C949C-FCA5-47D1-82E3-3B8C7849BBE7}" srcOrd="1" destOrd="0" parTransId="{A61DC394-DF18-4C87-AFE4-90A2F18A4A95}" sibTransId="{166A51C7-D4D0-4604-8702-4321E83EAF3D}"/>
    <dgm:cxn modelId="{D71E1EC7-9A3F-4F62-B432-79118C613AFE}" type="presParOf" srcId="{E9C465D5-1660-44C6-9E59-03A755476EEB}" destId="{9C148FDD-D5E4-4925-9CD2-85F0FAC7BC16}" srcOrd="0" destOrd="0" presId="urn:microsoft.com/office/officeart/2005/8/layout/cycle6"/>
    <dgm:cxn modelId="{257C7A69-E4FA-4183-AE0B-F24C0187E1D7}" type="presParOf" srcId="{E9C465D5-1660-44C6-9E59-03A755476EEB}" destId="{E9987884-393F-4929-B59C-4D5DB9C15A07}" srcOrd="1" destOrd="0" presId="urn:microsoft.com/office/officeart/2005/8/layout/cycle6"/>
    <dgm:cxn modelId="{E1BE2CE1-AF5E-4BA8-8EC5-8FDF9C8FB4DF}" type="presParOf" srcId="{E9C465D5-1660-44C6-9E59-03A755476EEB}" destId="{716C4480-EB8A-4D8A-94E3-DFDAAA7FC22C}" srcOrd="2" destOrd="0" presId="urn:microsoft.com/office/officeart/2005/8/layout/cycle6"/>
    <dgm:cxn modelId="{3C56A546-B6BA-484A-B3A4-290DE6A8EAAE}" type="presParOf" srcId="{E9C465D5-1660-44C6-9E59-03A755476EEB}" destId="{6DDCE408-520B-4219-9312-38615F774AAB}" srcOrd="3" destOrd="0" presId="urn:microsoft.com/office/officeart/2005/8/layout/cycle6"/>
    <dgm:cxn modelId="{97AF095E-71B7-479A-A985-6DEA86691E59}" type="presParOf" srcId="{E9C465D5-1660-44C6-9E59-03A755476EEB}" destId="{AB52B01E-9276-4E76-9DCB-46EEADA9FA07}" srcOrd="4" destOrd="0" presId="urn:microsoft.com/office/officeart/2005/8/layout/cycle6"/>
    <dgm:cxn modelId="{FD79ADE2-0495-48EE-96F7-2DD4B126E4C4}" type="presParOf" srcId="{E9C465D5-1660-44C6-9E59-03A755476EEB}" destId="{062409D0-939A-49CD-B846-7BE76CFA1943}" srcOrd="5" destOrd="0" presId="urn:microsoft.com/office/officeart/2005/8/layout/cycle6"/>
    <dgm:cxn modelId="{E461A22E-C7FB-4488-99D5-D11578B52798}" type="presParOf" srcId="{E9C465D5-1660-44C6-9E59-03A755476EEB}" destId="{AF6B9477-99C0-4119-A7BE-470CA7DE77D7}" srcOrd="6" destOrd="0" presId="urn:microsoft.com/office/officeart/2005/8/layout/cycle6"/>
    <dgm:cxn modelId="{39C5C5D2-26CA-407F-9EEB-B081A8F59552}" type="presParOf" srcId="{E9C465D5-1660-44C6-9E59-03A755476EEB}" destId="{06B5BF56-A9D5-4175-A29B-DFFF1F8463D8}" srcOrd="7" destOrd="0" presId="urn:microsoft.com/office/officeart/2005/8/layout/cycle6"/>
    <dgm:cxn modelId="{BABC6DD8-2435-42A1-A8BB-1CC0342FAEB5}" type="presParOf" srcId="{E9C465D5-1660-44C6-9E59-03A755476EEB}" destId="{C736115C-3FCE-4CA5-9422-3CF6ADB87BA5}" srcOrd="8" destOrd="0" presId="urn:microsoft.com/office/officeart/2005/8/layout/cycle6"/>
    <dgm:cxn modelId="{91BFC20A-5A4D-43B7-8E32-572C5BF4C242}" type="presParOf" srcId="{E9C465D5-1660-44C6-9E59-03A755476EEB}" destId="{703E270A-BEA8-4832-924F-25F4DE5B6F59}" srcOrd="9" destOrd="0" presId="urn:microsoft.com/office/officeart/2005/8/layout/cycle6"/>
    <dgm:cxn modelId="{386D598F-A1CC-440D-A2F0-B2042C3E1CDA}" type="presParOf" srcId="{E9C465D5-1660-44C6-9E59-03A755476EEB}" destId="{86E96783-A658-4FC7-B605-CDACC9A7C492}" srcOrd="10" destOrd="0" presId="urn:microsoft.com/office/officeart/2005/8/layout/cycle6"/>
    <dgm:cxn modelId="{47780598-66CC-4CFF-8982-7DDEB783EAE6}" type="presParOf" srcId="{E9C465D5-1660-44C6-9E59-03A755476EEB}" destId="{0109E58D-585C-4226-B416-BEDE135D52A0}" srcOrd="11" destOrd="0" presId="urn:microsoft.com/office/officeart/2005/8/layout/cycle6"/>
    <dgm:cxn modelId="{B1A9658B-5B11-4145-8E39-B55489A7BE6F}" type="presParOf" srcId="{E9C465D5-1660-44C6-9E59-03A755476EEB}" destId="{727412DC-2532-482A-B5B8-0F80E9C09ACD}" srcOrd="12" destOrd="0" presId="urn:microsoft.com/office/officeart/2005/8/layout/cycle6"/>
    <dgm:cxn modelId="{3F506EC7-4031-4011-A680-073B20B6CD01}" type="presParOf" srcId="{E9C465D5-1660-44C6-9E59-03A755476EEB}" destId="{1F7F6B92-1A80-4E0A-9408-415781A5712A}" srcOrd="13" destOrd="0" presId="urn:microsoft.com/office/officeart/2005/8/layout/cycle6"/>
    <dgm:cxn modelId="{3AAB10AA-D815-4321-836A-EC73CC53A9C2}" type="presParOf" srcId="{E9C465D5-1660-44C6-9E59-03A755476EEB}" destId="{9631B8B8-FD48-4A13-8888-DF7FE15EA099}" srcOrd="14" destOrd="0" presId="urn:microsoft.com/office/officeart/2005/8/layout/cycle6"/>
    <dgm:cxn modelId="{6360F3C5-3E16-4BC3-9E5A-80F0162E9871}" type="presParOf" srcId="{E9C465D5-1660-44C6-9E59-03A755476EEB}" destId="{20427195-1231-4D22-80D6-FA41B2248FEC}" srcOrd="15" destOrd="0" presId="urn:microsoft.com/office/officeart/2005/8/layout/cycle6"/>
    <dgm:cxn modelId="{4B7AFBBF-C4FA-4622-B88E-B154B3E6F0AE}" type="presParOf" srcId="{E9C465D5-1660-44C6-9E59-03A755476EEB}" destId="{75F37BB9-2A02-4D9E-8A21-15B64B618E4C}" srcOrd="16" destOrd="0" presId="urn:microsoft.com/office/officeart/2005/8/layout/cycle6"/>
    <dgm:cxn modelId="{A68481AA-A9FD-4438-93F1-F8C8F1C6D824}" type="presParOf" srcId="{E9C465D5-1660-44C6-9E59-03A755476EEB}" destId="{038B315D-3F13-4CF7-8309-DEFE02A20EA7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0E61FD-DEB3-44C8-B032-DF3A4627BADB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B8CEEF-027A-4956-8595-450B8D28257C}">
      <dgm:prSet phldrT="[Текст]"/>
      <dgm:spPr>
        <a:solidFill>
          <a:srgbClr val="0D2772"/>
        </a:solidFill>
        <a:ln>
          <a:noFill/>
        </a:ln>
      </dgm:spPr>
      <dgm:t>
        <a:bodyPr/>
        <a:lstStyle/>
        <a:p>
          <a:endParaRPr lang="ru-RU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gm:t>
    </dgm:pt>
    <dgm:pt modelId="{393D9A74-6A27-4055-B72B-E6692D812000}" type="parTrans" cxnId="{6BA8AADF-17CF-4612-9BB5-EB343BD743C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5509CE2-F4A8-4BD3-B807-36F2B0527348}" type="sibTrans" cxnId="{6BA8AADF-17CF-4612-9BB5-EB343BD743CB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266C4AE-C9E9-4E17-96F6-C8365E1EF829}">
      <dgm:prSet phldrT="[Текст]" custT="1"/>
      <dgm:spPr>
        <a:solidFill>
          <a:srgbClr val="0D2772"/>
        </a:solidFill>
        <a:ln>
          <a:noFill/>
        </a:ln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Aptos Display" panose="020B0004020202020204" pitchFamily="34" charset="0"/>
            </a:rPr>
            <a:t>«Широкая, </a:t>
          </a:r>
          <a:r>
            <a:rPr lang="ru-RU" sz="1600" dirty="0">
              <a:solidFill>
                <a:schemeClr val="bg1"/>
              </a:solidFill>
              <a:latin typeface="Aptos Display" panose="020B0004020202020204" pitchFamily="34" charset="0"/>
            </a:rPr>
            <a:t>Масленица</a:t>
          </a:r>
          <a:r>
            <a:rPr lang="ru-RU" sz="1600" dirty="0" smtClean="0">
              <a:solidFill>
                <a:schemeClr val="bg1"/>
              </a:solidFill>
              <a:latin typeface="Aptos Display" panose="020B0004020202020204" pitchFamily="34" charset="0"/>
            </a:rPr>
            <a:t>»</a:t>
          </a:r>
          <a:endParaRPr lang="ru-RU" sz="1600" dirty="0">
            <a:solidFill>
              <a:schemeClr val="bg1"/>
            </a:solidFill>
            <a:latin typeface="Aptos Display" panose="020B0004020202020204" pitchFamily="34" charset="0"/>
          </a:endParaRPr>
        </a:p>
      </dgm:t>
    </dgm:pt>
    <dgm:pt modelId="{52171BF4-D93A-409D-B5E0-3B98CF8ADE96}" type="parTrans" cxnId="{AE781330-2EBA-4B66-9264-AAD12456C90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464F80E-565E-45A8-BA6A-DEC1C59F16C5}" type="sibTrans" cxnId="{AE781330-2EBA-4B66-9264-AAD12456C90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5CA56FC-B6EA-47C0-A2A1-53FCAB5205A9}">
      <dgm:prSet phldrT="[Текст]" custT="1"/>
      <dgm:spPr>
        <a:solidFill>
          <a:srgbClr val="0D2772"/>
        </a:solidFill>
        <a:ln>
          <a:noFill/>
        </a:ln>
      </dgm:spPr>
      <dgm:t>
        <a:bodyPr/>
        <a:lstStyle/>
        <a:p>
          <a:endParaRPr lang="ru-RU" sz="2000" dirty="0" smtClean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  <a:p>
          <a:r>
            <a:rPr lang="ru-RU" sz="20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</a:t>
          </a:r>
          <a:r>
            <a:rPr lang="ru-RU" sz="20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День России»</a:t>
          </a:r>
        </a:p>
        <a:p>
          <a:r>
            <a:rPr lang="ru-RU" sz="20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 </a:t>
          </a:r>
        </a:p>
      </dgm:t>
    </dgm:pt>
    <dgm:pt modelId="{7F549924-E1E5-4B77-9052-BE5755CB45BB}" type="parTrans" cxnId="{3D6D46FF-786D-471F-8ED0-816A95EC009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46FD2C59-C60F-4CF0-A7DD-8E14F8ED0532}" type="sibTrans" cxnId="{3D6D46FF-786D-471F-8ED0-816A95EC009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41EA59F8-DDA5-4844-BA95-D3257BBFC23E}">
      <dgm:prSet phldrT="[Текст]" custT="1"/>
      <dgm:spPr>
        <a:solidFill>
          <a:srgbClr val="0D2772"/>
        </a:solidFill>
        <a:ln>
          <a:noFill/>
        </a:ln>
      </dgm:spPr>
      <dgm:t>
        <a:bodyPr/>
        <a:lstStyle/>
        <a:p>
          <a:r>
            <a:rPr lang="ru-RU" sz="20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«День  молодежи</a:t>
          </a:r>
          <a:r>
            <a:rPr lang="ru-RU" sz="20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»</a:t>
          </a:r>
          <a:endParaRPr lang="ru-RU" sz="20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gm:t>
    </dgm:pt>
    <dgm:pt modelId="{7BBF4E1C-BE69-4631-A358-4F3E7153D8F8}" type="parTrans" cxnId="{5B394414-2351-4816-B388-1EE857F122A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6E61DA4-43FC-4BC3-9CA8-58D5544B0D18}" type="sibTrans" cxnId="{5B394414-2351-4816-B388-1EE857F122AA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073BEFE-B0E8-4607-9FD9-EF9B0D77BDBB}">
      <dgm:prSet phldrT="[Текст]" custT="1"/>
      <dgm:spPr>
        <a:solidFill>
          <a:srgbClr val="0D2772"/>
        </a:solidFill>
        <a:ln>
          <a:noFill/>
        </a:ln>
      </dgm:spPr>
      <dgm:t>
        <a:bodyPr/>
        <a:lstStyle/>
        <a:p>
          <a:pPr algn="ctr"/>
          <a:r>
            <a:rPr lang="ru-RU" sz="16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«День</a:t>
          </a:r>
          <a:endParaRPr lang="ru-RU" sz="16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  <a:p>
          <a:pPr algn="ctr"/>
          <a:r>
            <a:rPr lang="ru-RU" sz="16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 </a:t>
          </a:r>
          <a:r>
            <a:rPr lang="ru-RU" sz="16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защиты детей»</a:t>
          </a:r>
          <a:endParaRPr lang="ru-RU" sz="16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gm:t>
    </dgm:pt>
    <dgm:pt modelId="{8F06A2B9-E2FB-42B3-A1D8-0347B89BDAC1}" type="parTrans" cxnId="{A92E6071-02B8-45DB-BF6F-A269D004664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7F270D2E-F5E7-4A74-BAC2-AF7A70A466E0}" type="sibTrans" cxnId="{A92E6071-02B8-45DB-BF6F-A269D004664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3651601-32B5-4253-B7A3-E3165FD2E811}">
      <dgm:prSet custT="1"/>
      <dgm:spPr>
        <a:solidFill>
          <a:srgbClr val="0D2772"/>
        </a:solidFill>
        <a:ln>
          <a:noFill/>
        </a:ln>
      </dgm:spPr>
      <dgm:t>
        <a:bodyPr/>
        <a:lstStyle/>
        <a:p>
          <a:r>
            <a:rPr lang="ru-RU" sz="18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«На родине </a:t>
          </a:r>
          <a:r>
            <a:rPr lang="ru-RU" sz="1800" dirty="0" err="1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Маланина</a:t>
          </a:r>
          <a:r>
            <a:rPr lang="ru-RU" sz="18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»</a:t>
          </a:r>
          <a:endParaRPr lang="ru-RU" sz="18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gm:t>
    </dgm:pt>
    <dgm:pt modelId="{DF203D64-7D70-4D6E-8E5B-7690B8389AC5}" type="parTrans" cxnId="{B9941F57-9D61-447A-B3CD-66AAF125517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7B578B1-1BF7-4F53-AE59-9E74B7BC1EAB}" type="sibTrans" cxnId="{B9941F57-9D61-447A-B3CD-66AAF125517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DE22E35-700B-43CC-97EF-654D33401DE5}">
      <dgm:prSet custScaleX="137962" custScaleY="122223" custRadScaleRad="117997" custRadScaleInc="-64559"/>
      <dgm:spPr>
        <a:solidFill>
          <a:srgbClr val="0D2772"/>
        </a:solidFill>
        <a:ln>
          <a:noFill/>
        </a:ln>
      </dgm:spPr>
      <dgm:t>
        <a:bodyPr/>
        <a:lstStyle/>
        <a:p>
          <a:endParaRPr lang="ru-RU"/>
        </a:p>
      </dgm:t>
    </dgm:pt>
    <dgm:pt modelId="{B82B475A-1710-44EF-B725-D9220871B9BC}" type="parTrans" cxnId="{6F1AC615-09F6-49EC-B035-F9F6ECE9B374}">
      <dgm:prSet/>
      <dgm:spPr/>
      <dgm:t>
        <a:bodyPr/>
        <a:lstStyle/>
        <a:p>
          <a:endParaRPr lang="ru-RU"/>
        </a:p>
      </dgm:t>
    </dgm:pt>
    <dgm:pt modelId="{62B26305-9039-4CCB-8F00-A455F9B87ADA}" type="sibTrans" cxnId="{6F1AC615-09F6-49EC-B035-F9F6ECE9B374}">
      <dgm:prSet/>
      <dgm:spPr/>
      <dgm:t>
        <a:bodyPr/>
        <a:lstStyle/>
        <a:p>
          <a:endParaRPr lang="ru-RU"/>
        </a:p>
      </dgm:t>
    </dgm:pt>
    <dgm:pt modelId="{BC4306EE-CED7-4812-A98B-1A0E4AC5C564}">
      <dgm:prSet custScaleX="137962" custScaleY="122223" custRadScaleRad="117997" custRadScaleInc="-64559"/>
      <dgm:spPr>
        <a:solidFill>
          <a:srgbClr val="0D2772"/>
        </a:solidFill>
        <a:ln>
          <a:noFill/>
        </a:ln>
      </dgm:spPr>
      <dgm:t>
        <a:bodyPr/>
        <a:lstStyle/>
        <a:p>
          <a:endParaRPr lang="ru-RU"/>
        </a:p>
      </dgm:t>
    </dgm:pt>
    <dgm:pt modelId="{DB24FB4D-BE10-46FA-8105-079332DA06A2}" type="parTrans" cxnId="{1299F4C4-DAAB-420E-AF1F-3726A534DEA3}">
      <dgm:prSet/>
      <dgm:spPr/>
      <dgm:t>
        <a:bodyPr/>
        <a:lstStyle/>
        <a:p>
          <a:endParaRPr lang="ru-RU"/>
        </a:p>
      </dgm:t>
    </dgm:pt>
    <dgm:pt modelId="{C5B8B072-2A42-4026-B049-339B25E924EF}" type="sibTrans" cxnId="{1299F4C4-DAAB-420E-AF1F-3726A534DEA3}">
      <dgm:prSet/>
      <dgm:spPr/>
      <dgm:t>
        <a:bodyPr/>
        <a:lstStyle/>
        <a:p>
          <a:endParaRPr lang="ru-RU"/>
        </a:p>
      </dgm:t>
    </dgm:pt>
    <dgm:pt modelId="{B44F4D1D-F09D-43BB-832D-A020D78CE0B9}">
      <dgm:prSet custScaleX="137962" custScaleY="122223" custRadScaleRad="117774" custRadScaleInc="-78614"/>
      <dgm:spPr>
        <a:solidFill>
          <a:srgbClr val="0D2772"/>
        </a:solidFill>
        <a:ln>
          <a:noFill/>
        </a:ln>
      </dgm:spPr>
      <dgm:t>
        <a:bodyPr/>
        <a:lstStyle/>
        <a:p>
          <a:endParaRPr lang="ru-RU"/>
        </a:p>
      </dgm:t>
    </dgm:pt>
    <dgm:pt modelId="{5DCA41B3-2F80-4E40-94C8-DA83D49233DF}" type="parTrans" cxnId="{0BBDD9EF-AEE7-478A-9FF7-680A406976A9}">
      <dgm:prSet/>
      <dgm:spPr/>
      <dgm:t>
        <a:bodyPr/>
        <a:lstStyle/>
        <a:p>
          <a:endParaRPr lang="ru-RU"/>
        </a:p>
      </dgm:t>
    </dgm:pt>
    <dgm:pt modelId="{58CB3E87-C6AB-438F-B011-BF2CE5E0967F}" type="sibTrans" cxnId="{0BBDD9EF-AEE7-478A-9FF7-680A406976A9}">
      <dgm:prSet/>
      <dgm:spPr/>
      <dgm:t>
        <a:bodyPr/>
        <a:lstStyle/>
        <a:p>
          <a:endParaRPr lang="ru-RU"/>
        </a:p>
      </dgm:t>
    </dgm:pt>
    <dgm:pt modelId="{D608CD9E-6E32-408F-A22D-94FD66540F0F}">
      <dgm:prSet custScaleX="137962" custScaleY="122223" custRadScaleRad="117774" custRadScaleInc="-78614"/>
      <dgm:spPr>
        <a:solidFill>
          <a:srgbClr val="0D2772"/>
        </a:solidFill>
        <a:ln>
          <a:noFill/>
        </a:ln>
      </dgm:spPr>
      <dgm:t>
        <a:bodyPr/>
        <a:lstStyle/>
        <a:p>
          <a:endParaRPr lang="ru-RU"/>
        </a:p>
      </dgm:t>
    </dgm:pt>
    <dgm:pt modelId="{B4C12793-062C-4A37-87CC-CC40520D1667}" type="parTrans" cxnId="{2A662D83-6534-459F-88FE-AD13D83CCF8C}">
      <dgm:prSet/>
      <dgm:spPr/>
      <dgm:t>
        <a:bodyPr/>
        <a:lstStyle/>
        <a:p>
          <a:endParaRPr lang="ru-RU"/>
        </a:p>
      </dgm:t>
    </dgm:pt>
    <dgm:pt modelId="{CF832F45-E028-4311-A99A-DFAEAD2AB45F}" type="sibTrans" cxnId="{2A662D83-6534-459F-88FE-AD13D83CCF8C}">
      <dgm:prSet/>
      <dgm:spPr/>
      <dgm:t>
        <a:bodyPr/>
        <a:lstStyle/>
        <a:p>
          <a:endParaRPr lang="ru-RU"/>
        </a:p>
      </dgm:t>
    </dgm:pt>
    <dgm:pt modelId="{3C46A5E2-02BD-49C4-A093-F8D689971725}">
      <dgm:prSet/>
      <dgm:spPr>
        <a:solidFill>
          <a:srgbClr val="0D2772"/>
        </a:solidFill>
      </dgm:spPr>
      <dgm:t>
        <a:bodyPr/>
        <a:lstStyle/>
        <a:p>
          <a:endParaRPr lang="ru-RU"/>
        </a:p>
      </dgm:t>
    </dgm:pt>
    <dgm:pt modelId="{0A2607EA-B434-4612-8795-48EC77935808}" type="parTrans" cxnId="{CFFC79E9-895A-46D9-A5CB-2164821038FB}">
      <dgm:prSet/>
      <dgm:spPr/>
      <dgm:t>
        <a:bodyPr/>
        <a:lstStyle/>
        <a:p>
          <a:endParaRPr lang="ru-RU"/>
        </a:p>
      </dgm:t>
    </dgm:pt>
    <dgm:pt modelId="{CD8B5492-1EEC-4FB1-A380-80A13BAD3E39}" type="sibTrans" cxnId="{CFFC79E9-895A-46D9-A5CB-2164821038FB}">
      <dgm:prSet/>
      <dgm:spPr/>
      <dgm:t>
        <a:bodyPr/>
        <a:lstStyle/>
        <a:p>
          <a:endParaRPr lang="ru-RU"/>
        </a:p>
      </dgm:t>
    </dgm:pt>
    <dgm:pt modelId="{67ABE3F0-CA2C-4D66-9B95-8C9F5101D011}">
      <dgm:prSet/>
      <dgm:spPr>
        <a:solidFill>
          <a:srgbClr val="0D2772"/>
        </a:solidFill>
      </dgm:spPr>
      <dgm:t>
        <a:bodyPr/>
        <a:lstStyle/>
        <a:p>
          <a:endParaRPr lang="ru-RU">
            <a:solidFill>
              <a:schemeClr val="accent1">
                <a:lumMod val="75000"/>
              </a:schemeClr>
            </a:solidFill>
          </a:endParaRPr>
        </a:p>
      </dgm:t>
    </dgm:pt>
    <dgm:pt modelId="{81AE9B5D-498E-4101-95B7-09FEDED06A5E}" type="parTrans" cxnId="{19360D6A-B910-4AFB-8AB9-D1EE7D9B77DB}">
      <dgm:prSet/>
      <dgm:spPr/>
      <dgm:t>
        <a:bodyPr/>
        <a:lstStyle/>
        <a:p>
          <a:endParaRPr lang="ru-RU"/>
        </a:p>
      </dgm:t>
    </dgm:pt>
    <dgm:pt modelId="{6632BB09-2722-4EBF-8F76-8CF4123ACDAD}" type="sibTrans" cxnId="{19360D6A-B910-4AFB-8AB9-D1EE7D9B77DB}">
      <dgm:prSet/>
      <dgm:spPr/>
      <dgm:t>
        <a:bodyPr/>
        <a:lstStyle/>
        <a:p>
          <a:endParaRPr lang="ru-RU"/>
        </a:p>
      </dgm:t>
    </dgm:pt>
    <dgm:pt modelId="{0B410813-AA72-4736-8548-D29F9E8A10B2}">
      <dgm:prSet/>
      <dgm:spPr>
        <a:solidFill>
          <a:srgbClr val="0D2772"/>
        </a:solidFill>
      </dgm:spPr>
      <dgm:t>
        <a:bodyPr/>
        <a:lstStyle/>
        <a:p>
          <a:endParaRPr lang="ru-RU"/>
        </a:p>
      </dgm:t>
    </dgm:pt>
    <dgm:pt modelId="{4C7AEF55-97C2-4CC4-878F-E711B83748B9}" type="parTrans" cxnId="{60F455E5-DCC2-41F2-825E-E10FD33D433D}">
      <dgm:prSet/>
      <dgm:spPr/>
      <dgm:t>
        <a:bodyPr/>
        <a:lstStyle/>
        <a:p>
          <a:endParaRPr lang="ru-RU"/>
        </a:p>
      </dgm:t>
    </dgm:pt>
    <dgm:pt modelId="{86C759D2-65D1-4223-BA95-8CA73516318B}" type="sibTrans" cxnId="{60F455E5-DCC2-41F2-825E-E10FD33D433D}">
      <dgm:prSet/>
      <dgm:spPr/>
      <dgm:t>
        <a:bodyPr/>
        <a:lstStyle/>
        <a:p>
          <a:endParaRPr lang="ru-RU"/>
        </a:p>
      </dgm:t>
    </dgm:pt>
    <dgm:pt modelId="{59AABF36-F8B0-456A-9818-85CDC8B6372B}">
      <dgm:prSet/>
      <dgm:spPr>
        <a:solidFill>
          <a:srgbClr val="0D2772"/>
        </a:solidFill>
      </dgm:spPr>
      <dgm:t>
        <a:bodyPr/>
        <a:lstStyle/>
        <a:p>
          <a:endParaRPr lang="ru-RU"/>
        </a:p>
      </dgm:t>
    </dgm:pt>
    <dgm:pt modelId="{91255505-BF81-4878-B219-CBC6C9D6C0FB}" type="parTrans" cxnId="{894F1C78-450A-40C9-814E-41746A8B0D2A}">
      <dgm:prSet/>
      <dgm:spPr/>
      <dgm:t>
        <a:bodyPr/>
        <a:lstStyle/>
        <a:p>
          <a:endParaRPr lang="ru-RU"/>
        </a:p>
      </dgm:t>
    </dgm:pt>
    <dgm:pt modelId="{65036B13-B7C2-488B-831F-2D043FC19908}" type="sibTrans" cxnId="{894F1C78-450A-40C9-814E-41746A8B0D2A}">
      <dgm:prSet/>
      <dgm:spPr/>
      <dgm:t>
        <a:bodyPr/>
        <a:lstStyle/>
        <a:p>
          <a:endParaRPr lang="ru-RU"/>
        </a:p>
      </dgm:t>
    </dgm:pt>
    <dgm:pt modelId="{D97C4174-BFB6-484E-A4F6-7B590676E10C}" type="pres">
      <dgm:prSet presAssocID="{070E61FD-DEB3-44C8-B032-DF3A4627BAD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C2B380-F0BE-4E5F-9BB9-483112B7FDED}" type="pres">
      <dgm:prSet presAssocID="{C6B8CEEF-027A-4956-8595-450B8D28257C}" presName="centerShape" presStyleLbl="node0" presStyleIdx="0" presStyleCnt="1" custScaleX="131874" custScaleY="123790" custLinFactNeighborX="283" custLinFactNeighborY="4808"/>
      <dgm:spPr/>
      <dgm:t>
        <a:bodyPr/>
        <a:lstStyle/>
        <a:p>
          <a:endParaRPr lang="ru-RU"/>
        </a:p>
      </dgm:t>
    </dgm:pt>
    <dgm:pt modelId="{0673A24F-413B-4229-838F-7C3332BF9C81}" type="pres">
      <dgm:prSet presAssocID="{52171BF4-D93A-409D-B5E0-3B98CF8ADE96}" presName="Name9" presStyleLbl="parChTrans1D2" presStyleIdx="0" presStyleCnt="9"/>
      <dgm:spPr/>
      <dgm:t>
        <a:bodyPr/>
        <a:lstStyle/>
        <a:p>
          <a:endParaRPr lang="ru-RU"/>
        </a:p>
      </dgm:t>
    </dgm:pt>
    <dgm:pt modelId="{38B6F14A-DDAD-4B2F-8FF2-97A47B0E2334}" type="pres">
      <dgm:prSet presAssocID="{52171BF4-D93A-409D-B5E0-3B98CF8ADE96}" presName="connTx" presStyleLbl="parChTrans1D2" presStyleIdx="0" presStyleCnt="9"/>
      <dgm:spPr/>
      <dgm:t>
        <a:bodyPr/>
        <a:lstStyle/>
        <a:p>
          <a:endParaRPr lang="ru-RU"/>
        </a:p>
      </dgm:t>
    </dgm:pt>
    <dgm:pt modelId="{6C9E88D2-D933-4F26-8EB8-51402FBE9532}" type="pres">
      <dgm:prSet presAssocID="{E266C4AE-C9E9-4E17-96F6-C8365E1EF829}" presName="node" presStyleLbl="node1" presStyleIdx="0" presStyleCnt="9" custScaleX="145368" custScaleY="109361" custRadScaleRad="94742" custRadScaleInc="-38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6D1A9-0C6E-449A-A55E-E7CF1E472586}" type="pres">
      <dgm:prSet presAssocID="{DF203D64-7D70-4D6E-8E5B-7690B8389AC5}" presName="Name9" presStyleLbl="parChTrans1D2" presStyleIdx="1" presStyleCnt="9"/>
      <dgm:spPr/>
      <dgm:t>
        <a:bodyPr/>
        <a:lstStyle/>
        <a:p>
          <a:endParaRPr lang="ru-RU"/>
        </a:p>
      </dgm:t>
    </dgm:pt>
    <dgm:pt modelId="{6AE2590F-6765-4480-9DE8-8ABB989DE811}" type="pres">
      <dgm:prSet presAssocID="{DF203D64-7D70-4D6E-8E5B-7690B8389AC5}" presName="connTx" presStyleLbl="parChTrans1D2" presStyleIdx="1" presStyleCnt="9"/>
      <dgm:spPr/>
      <dgm:t>
        <a:bodyPr/>
        <a:lstStyle/>
        <a:p>
          <a:endParaRPr lang="ru-RU"/>
        </a:p>
      </dgm:t>
    </dgm:pt>
    <dgm:pt modelId="{748E45F9-CF5E-46AC-8B1F-3A71A98AC30C}" type="pres">
      <dgm:prSet presAssocID="{93651601-32B5-4253-B7A3-E3165FD2E811}" presName="node" presStyleLbl="node1" presStyleIdx="1" presStyleCnt="9" custScaleX="157161" custScaleY="106948" custRadScaleRad="118309" custRadScaleInc="-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ADBA34-6B1C-48F2-B26A-33F43133D67E}" type="pres">
      <dgm:prSet presAssocID="{81AE9B5D-498E-4101-95B7-09FEDED06A5E}" presName="Name9" presStyleLbl="parChTrans1D2" presStyleIdx="2" presStyleCnt="9"/>
      <dgm:spPr/>
      <dgm:t>
        <a:bodyPr/>
        <a:lstStyle/>
        <a:p>
          <a:endParaRPr lang="ru-RU"/>
        </a:p>
      </dgm:t>
    </dgm:pt>
    <dgm:pt modelId="{7EFEBB7D-FEBB-4AC8-9C5A-1BBA4421F981}" type="pres">
      <dgm:prSet presAssocID="{81AE9B5D-498E-4101-95B7-09FEDED06A5E}" presName="connTx" presStyleLbl="parChTrans1D2" presStyleIdx="2" presStyleCnt="9"/>
      <dgm:spPr/>
      <dgm:t>
        <a:bodyPr/>
        <a:lstStyle/>
        <a:p>
          <a:endParaRPr lang="ru-RU"/>
        </a:p>
      </dgm:t>
    </dgm:pt>
    <dgm:pt modelId="{694DF3E5-FBD0-4238-8148-B54B53D35E7D}" type="pres">
      <dgm:prSet presAssocID="{67ABE3F0-CA2C-4D66-9B95-8C9F5101D011}" presName="node" presStyleLbl="node1" presStyleIdx="2" presStyleCnt="9" custScaleX="151168" custScaleY="118596" custRadScaleRad="130568" custRadScaleInc="-31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0E076-16C3-46D6-8550-01E504CB9890}" type="pres">
      <dgm:prSet presAssocID="{0A2607EA-B434-4612-8795-48EC77935808}" presName="Name9" presStyleLbl="parChTrans1D2" presStyleIdx="3" presStyleCnt="9"/>
      <dgm:spPr/>
      <dgm:t>
        <a:bodyPr/>
        <a:lstStyle/>
        <a:p>
          <a:endParaRPr lang="ru-RU"/>
        </a:p>
      </dgm:t>
    </dgm:pt>
    <dgm:pt modelId="{FD3B52E2-0A47-46EC-B58E-602947653A88}" type="pres">
      <dgm:prSet presAssocID="{0A2607EA-B434-4612-8795-48EC77935808}" presName="connTx" presStyleLbl="parChTrans1D2" presStyleIdx="3" presStyleCnt="9"/>
      <dgm:spPr/>
      <dgm:t>
        <a:bodyPr/>
        <a:lstStyle/>
        <a:p>
          <a:endParaRPr lang="ru-RU"/>
        </a:p>
      </dgm:t>
    </dgm:pt>
    <dgm:pt modelId="{0A39E6FA-10DC-4148-823D-C076A26F8659}" type="pres">
      <dgm:prSet presAssocID="{3C46A5E2-02BD-49C4-A093-F8D689971725}" presName="node" presStyleLbl="node1" presStyleIdx="3" presStyleCnt="9" custScaleX="143810" custScaleY="125679" custRadScaleRad="114894" custRadScaleInc="-75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CE421-7578-4A75-9301-C745CB36AEC4}" type="pres">
      <dgm:prSet presAssocID="{91255505-BF81-4878-B219-CBC6C9D6C0FB}" presName="Name9" presStyleLbl="parChTrans1D2" presStyleIdx="4" presStyleCnt="9"/>
      <dgm:spPr/>
      <dgm:t>
        <a:bodyPr/>
        <a:lstStyle/>
        <a:p>
          <a:endParaRPr lang="ru-RU"/>
        </a:p>
      </dgm:t>
    </dgm:pt>
    <dgm:pt modelId="{56A29C11-09A2-4BE7-8CE5-5A6AEC2278FD}" type="pres">
      <dgm:prSet presAssocID="{91255505-BF81-4878-B219-CBC6C9D6C0FB}" presName="connTx" presStyleLbl="parChTrans1D2" presStyleIdx="4" presStyleCnt="9"/>
      <dgm:spPr/>
      <dgm:t>
        <a:bodyPr/>
        <a:lstStyle/>
        <a:p>
          <a:endParaRPr lang="ru-RU"/>
        </a:p>
      </dgm:t>
    </dgm:pt>
    <dgm:pt modelId="{B3632D75-37F7-45AF-A72B-A19EFE9FA513}" type="pres">
      <dgm:prSet presAssocID="{59AABF36-F8B0-456A-9818-85CDC8B6372B}" presName="node" presStyleLbl="node1" presStyleIdx="4" presStyleCnt="9" custScaleX="145372" custScaleY="119443" custRadScaleRad="83459" custRadScaleInc="-243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9D9254-1C11-4376-890D-802395F07EBB}" type="pres">
      <dgm:prSet presAssocID="{4C7AEF55-97C2-4CC4-878F-E711B83748B9}" presName="Name9" presStyleLbl="parChTrans1D2" presStyleIdx="5" presStyleCnt="9"/>
      <dgm:spPr/>
      <dgm:t>
        <a:bodyPr/>
        <a:lstStyle/>
        <a:p>
          <a:endParaRPr lang="ru-RU"/>
        </a:p>
      </dgm:t>
    </dgm:pt>
    <dgm:pt modelId="{842D360F-F779-4737-9ED4-4432FA780E64}" type="pres">
      <dgm:prSet presAssocID="{4C7AEF55-97C2-4CC4-878F-E711B83748B9}" presName="connTx" presStyleLbl="parChTrans1D2" presStyleIdx="5" presStyleCnt="9"/>
      <dgm:spPr/>
      <dgm:t>
        <a:bodyPr/>
        <a:lstStyle/>
        <a:p>
          <a:endParaRPr lang="ru-RU"/>
        </a:p>
      </dgm:t>
    </dgm:pt>
    <dgm:pt modelId="{91647B93-FA22-4F71-9A6C-F8400B71D428}" type="pres">
      <dgm:prSet presAssocID="{0B410813-AA72-4736-8548-D29F9E8A10B2}" presName="node" presStyleLbl="node1" presStyleIdx="5" presStyleCnt="9" custScaleX="152029" custScaleY="120720" custRadScaleRad="93942" custRadScaleInc="77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AD83D-A13D-456C-8521-E46C6ABF6651}" type="pres">
      <dgm:prSet presAssocID="{7F549924-E1E5-4B77-9052-BE5755CB45BB}" presName="Name9" presStyleLbl="parChTrans1D2" presStyleIdx="6" presStyleCnt="9"/>
      <dgm:spPr/>
      <dgm:t>
        <a:bodyPr/>
        <a:lstStyle/>
        <a:p>
          <a:endParaRPr lang="ru-RU"/>
        </a:p>
      </dgm:t>
    </dgm:pt>
    <dgm:pt modelId="{94E2BE45-9222-484A-A863-9E3BFA9E5B43}" type="pres">
      <dgm:prSet presAssocID="{7F549924-E1E5-4B77-9052-BE5755CB45BB}" presName="connTx" presStyleLbl="parChTrans1D2" presStyleIdx="6" presStyleCnt="9"/>
      <dgm:spPr/>
      <dgm:t>
        <a:bodyPr/>
        <a:lstStyle/>
        <a:p>
          <a:endParaRPr lang="ru-RU"/>
        </a:p>
      </dgm:t>
    </dgm:pt>
    <dgm:pt modelId="{1A87EF53-D6C1-40B0-86C8-E36655C288B0}" type="pres">
      <dgm:prSet presAssocID="{C5CA56FC-B6EA-47C0-A2A1-53FCAB5205A9}" presName="node" presStyleLbl="node1" presStyleIdx="6" presStyleCnt="9" custScaleX="137494" custScaleY="121654" custRadScaleRad="107817" custRadScaleInc="880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416BF-D41D-4425-918D-CA5935E4ED4F}" type="pres">
      <dgm:prSet presAssocID="{7BBF4E1C-BE69-4631-A358-4F3E7153D8F8}" presName="Name9" presStyleLbl="parChTrans1D2" presStyleIdx="7" presStyleCnt="9"/>
      <dgm:spPr/>
      <dgm:t>
        <a:bodyPr/>
        <a:lstStyle/>
        <a:p>
          <a:endParaRPr lang="ru-RU"/>
        </a:p>
      </dgm:t>
    </dgm:pt>
    <dgm:pt modelId="{50142F75-C66B-42B1-8B29-A0A54630B1DB}" type="pres">
      <dgm:prSet presAssocID="{7BBF4E1C-BE69-4631-A358-4F3E7153D8F8}" presName="connTx" presStyleLbl="parChTrans1D2" presStyleIdx="7" presStyleCnt="9"/>
      <dgm:spPr/>
      <dgm:t>
        <a:bodyPr/>
        <a:lstStyle/>
        <a:p>
          <a:endParaRPr lang="ru-RU"/>
        </a:p>
      </dgm:t>
    </dgm:pt>
    <dgm:pt modelId="{474C8CAB-6120-4A1F-8466-BD0C921FB313}" type="pres">
      <dgm:prSet presAssocID="{41EA59F8-DDA5-4844-BA95-D3257BBFC23E}" presName="node" presStyleLbl="node1" presStyleIdx="7" presStyleCnt="9" custScaleX="149312" custScaleY="114022" custRadScaleRad="145243" custRadScaleInc="20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6BFACC-E5DB-436E-8D3F-98B4F498A388}" type="pres">
      <dgm:prSet presAssocID="{8F06A2B9-E2FB-42B3-A1D8-0347B89BDAC1}" presName="Name9" presStyleLbl="parChTrans1D2" presStyleIdx="8" presStyleCnt="9"/>
      <dgm:spPr/>
      <dgm:t>
        <a:bodyPr/>
        <a:lstStyle/>
        <a:p>
          <a:endParaRPr lang="ru-RU"/>
        </a:p>
      </dgm:t>
    </dgm:pt>
    <dgm:pt modelId="{E127D072-63B2-4F81-B361-0A230DF7B515}" type="pres">
      <dgm:prSet presAssocID="{8F06A2B9-E2FB-42B3-A1D8-0347B89BDAC1}" presName="connTx" presStyleLbl="parChTrans1D2" presStyleIdx="8" presStyleCnt="9"/>
      <dgm:spPr/>
      <dgm:t>
        <a:bodyPr/>
        <a:lstStyle/>
        <a:p>
          <a:endParaRPr lang="ru-RU"/>
        </a:p>
      </dgm:t>
    </dgm:pt>
    <dgm:pt modelId="{0D6B9D23-4528-4F04-B58A-38105AD2A917}" type="pres">
      <dgm:prSet presAssocID="{6073BEFE-B0E8-4607-9FD9-EF9B0D77BDBB}" presName="node" presStyleLbl="node1" presStyleIdx="8" presStyleCnt="9" custScaleX="168181" custScaleY="112513" custRadScaleRad="133139" custRadScaleInc="-41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465297-6724-4257-A0F7-E637E23D03A0}" type="presOf" srcId="{91255505-BF81-4878-B219-CBC6C9D6C0FB}" destId="{56A29C11-09A2-4BE7-8CE5-5A6AEC2278FD}" srcOrd="1" destOrd="0" presId="urn:microsoft.com/office/officeart/2005/8/layout/radial1"/>
    <dgm:cxn modelId="{6F1AC615-09F6-49EC-B035-F9F6ECE9B374}" srcId="{070E61FD-DEB3-44C8-B032-DF3A4627BADB}" destId="{1DE22E35-700B-43CC-97EF-654D33401DE5}" srcOrd="1" destOrd="0" parTransId="{B82B475A-1710-44EF-B725-D9220871B9BC}" sibTransId="{62B26305-9039-4CCB-8F00-A455F9B87ADA}"/>
    <dgm:cxn modelId="{238A59B0-BB1C-42BF-853D-2F347A7D6CFC}" type="presOf" srcId="{DF203D64-7D70-4D6E-8E5B-7690B8389AC5}" destId="{6AE2590F-6765-4480-9DE8-8ABB989DE811}" srcOrd="1" destOrd="0" presId="urn:microsoft.com/office/officeart/2005/8/layout/radial1"/>
    <dgm:cxn modelId="{B9941F57-9D61-447A-B3CD-66AAF1255179}" srcId="{C6B8CEEF-027A-4956-8595-450B8D28257C}" destId="{93651601-32B5-4253-B7A3-E3165FD2E811}" srcOrd="1" destOrd="0" parTransId="{DF203D64-7D70-4D6E-8E5B-7690B8389AC5}" sibTransId="{97B578B1-1BF7-4F53-AE59-9E74B7BC1EAB}"/>
    <dgm:cxn modelId="{1299F4C4-DAAB-420E-AF1F-3726A534DEA3}" srcId="{070E61FD-DEB3-44C8-B032-DF3A4627BADB}" destId="{BC4306EE-CED7-4812-A98B-1A0E4AC5C564}" srcOrd="2" destOrd="0" parTransId="{DB24FB4D-BE10-46FA-8105-079332DA06A2}" sibTransId="{C5B8B072-2A42-4026-B049-339B25E924EF}"/>
    <dgm:cxn modelId="{7E64EFEE-4BC4-4C0E-9733-E39FA6D2659A}" type="presOf" srcId="{8F06A2B9-E2FB-42B3-A1D8-0347B89BDAC1}" destId="{E127D072-63B2-4F81-B361-0A230DF7B515}" srcOrd="1" destOrd="0" presId="urn:microsoft.com/office/officeart/2005/8/layout/radial1"/>
    <dgm:cxn modelId="{2A662D83-6534-459F-88FE-AD13D83CCF8C}" srcId="{070E61FD-DEB3-44C8-B032-DF3A4627BADB}" destId="{D608CD9E-6E32-408F-A22D-94FD66540F0F}" srcOrd="4" destOrd="0" parTransId="{B4C12793-062C-4A37-87CC-CC40520D1667}" sibTransId="{CF832F45-E028-4311-A99A-DFAEAD2AB45F}"/>
    <dgm:cxn modelId="{6B3A7197-0BA2-4136-8B53-F4C0285C8D0D}" type="presOf" srcId="{4C7AEF55-97C2-4CC4-878F-E711B83748B9}" destId="{E39D9254-1C11-4376-890D-802395F07EBB}" srcOrd="0" destOrd="0" presId="urn:microsoft.com/office/officeart/2005/8/layout/radial1"/>
    <dgm:cxn modelId="{5F26F1BF-5A50-4D8A-91F6-29BDD016FD82}" type="presOf" srcId="{6073BEFE-B0E8-4607-9FD9-EF9B0D77BDBB}" destId="{0D6B9D23-4528-4F04-B58A-38105AD2A917}" srcOrd="0" destOrd="0" presId="urn:microsoft.com/office/officeart/2005/8/layout/radial1"/>
    <dgm:cxn modelId="{5305561D-0BE4-47B8-9E81-5C816B80C2B2}" type="presOf" srcId="{0A2607EA-B434-4612-8795-48EC77935808}" destId="{9D20E076-16C3-46D6-8550-01E504CB9890}" srcOrd="0" destOrd="0" presId="urn:microsoft.com/office/officeart/2005/8/layout/radial1"/>
    <dgm:cxn modelId="{93CD0B94-341D-4C97-9897-2349EFD6CD64}" type="presOf" srcId="{0A2607EA-B434-4612-8795-48EC77935808}" destId="{FD3B52E2-0A47-46EC-B58E-602947653A88}" srcOrd="1" destOrd="0" presId="urn:microsoft.com/office/officeart/2005/8/layout/radial1"/>
    <dgm:cxn modelId="{60F455E5-DCC2-41F2-825E-E10FD33D433D}" srcId="{C6B8CEEF-027A-4956-8595-450B8D28257C}" destId="{0B410813-AA72-4736-8548-D29F9E8A10B2}" srcOrd="5" destOrd="0" parTransId="{4C7AEF55-97C2-4CC4-878F-E711B83748B9}" sibTransId="{86C759D2-65D1-4223-BA95-8CA73516318B}"/>
    <dgm:cxn modelId="{54B21ECD-05D5-40B5-9789-B7404CD4BCA3}" type="presOf" srcId="{DF203D64-7D70-4D6E-8E5B-7690B8389AC5}" destId="{3EB6D1A9-0C6E-449A-A55E-E7CF1E472586}" srcOrd="0" destOrd="0" presId="urn:microsoft.com/office/officeart/2005/8/layout/radial1"/>
    <dgm:cxn modelId="{546590F1-737D-4731-B10A-46A0C148AB29}" type="presOf" srcId="{91255505-BF81-4878-B219-CBC6C9D6C0FB}" destId="{89DCE421-7578-4A75-9301-C745CB36AEC4}" srcOrd="0" destOrd="0" presId="urn:microsoft.com/office/officeart/2005/8/layout/radial1"/>
    <dgm:cxn modelId="{3D6D46FF-786D-471F-8ED0-816A95EC0096}" srcId="{C6B8CEEF-027A-4956-8595-450B8D28257C}" destId="{C5CA56FC-B6EA-47C0-A2A1-53FCAB5205A9}" srcOrd="6" destOrd="0" parTransId="{7F549924-E1E5-4B77-9052-BE5755CB45BB}" sibTransId="{46FD2C59-C60F-4CF0-A7DD-8E14F8ED0532}"/>
    <dgm:cxn modelId="{1530BCC9-BEB9-45BB-9C55-9AB5B95AF252}" type="presOf" srcId="{81AE9B5D-498E-4101-95B7-09FEDED06A5E}" destId="{7EFEBB7D-FEBB-4AC8-9C5A-1BBA4421F981}" srcOrd="1" destOrd="0" presId="urn:microsoft.com/office/officeart/2005/8/layout/radial1"/>
    <dgm:cxn modelId="{D1888B79-B95A-4BA4-8090-3AF7C6559263}" type="presOf" srcId="{7F549924-E1E5-4B77-9052-BE5755CB45BB}" destId="{94E2BE45-9222-484A-A863-9E3BFA9E5B43}" srcOrd="1" destOrd="0" presId="urn:microsoft.com/office/officeart/2005/8/layout/radial1"/>
    <dgm:cxn modelId="{C9A7899B-9554-49FC-8EFD-C7E2D0617800}" type="presOf" srcId="{7F549924-E1E5-4B77-9052-BE5755CB45BB}" destId="{5A4AD83D-A13D-456C-8521-E46C6ABF6651}" srcOrd="0" destOrd="0" presId="urn:microsoft.com/office/officeart/2005/8/layout/radial1"/>
    <dgm:cxn modelId="{6BA8AADF-17CF-4612-9BB5-EB343BD743CB}" srcId="{070E61FD-DEB3-44C8-B032-DF3A4627BADB}" destId="{C6B8CEEF-027A-4956-8595-450B8D28257C}" srcOrd="0" destOrd="0" parTransId="{393D9A74-6A27-4055-B72B-E6692D812000}" sibTransId="{D5509CE2-F4A8-4BD3-B807-36F2B0527348}"/>
    <dgm:cxn modelId="{08A78361-E55F-4440-B6E8-262CBA19AC64}" type="presOf" srcId="{81AE9B5D-498E-4101-95B7-09FEDED06A5E}" destId="{24ADBA34-6B1C-48F2-B26A-33F43133D67E}" srcOrd="0" destOrd="0" presId="urn:microsoft.com/office/officeart/2005/8/layout/radial1"/>
    <dgm:cxn modelId="{51E96C5A-7A06-4227-9446-6F9005218EA8}" type="presOf" srcId="{4C7AEF55-97C2-4CC4-878F-E711B83748B9}" destId="{842D360F-F779-4737-9ED4-4432FA780E64}" srcOrd="1" destOrd="0" presId="urn:microsoft.com/office/officeart/2005/8/layout/radial1"/>
    <dgm:cxn modelId="{DE97666C-7B5B-4B0B-89A5-DAE84539C2AB}" type="presOf" srcId="{52171BF4-D93A-409D-B5E0-3B98CF8ADE96}" destId="{38B6F14A-DDAD-4B2F-8FF2-97A47B0E2334}" srcOrd="1" destOrd="0" presId="urn:microsoft.com/office/officeart/2005/8/layout/radial1"/>
    <dgm:cxn modelId="{F29F0625-8F67-4929-B509-4252A229F50C}" type="presOf" srcId="{41EA59F8-DDA5-4844-BA95-D3257BBFC23E}" destId="{474C8CAB-6120-4A1F-8466-BD0C921FB313}" srcOrd="0" destOrd="0" presId="urn:microsoft.com/office/officeart/2005/8/layout/radial1"/>
    <dgm:cxn modelId="{615F797C-0E5C-46EB-BA01-4CC40EADEC48}" type="presOf" srcId="{C5CA56FC-B6EA-47C0-A2A1-53FCAB5205A9}" destId="{1A87EF53-D6C1-40B0-86C8-E36655C288B0}" srcOrd="0" destOrd="0" presId="urn:microsoft.com/office/officeart/2005/8/layout/radial1"/>
    <dgm:cxn modelId="{33CCF83E-5C3C-4DDD-A2E4-C37908DD2EF3}" type="presOf" srcId="{59AABF36-F8B0-456A-9818-85CDC8B6372B}" destId="{B3632D75-37F7-45AF-A72B-A19EFE9FA513}" srcOrd="0" destOrd="0" presId="urn:microsoft.com/office/officeart/2005/8/layout/radial1"/>
    <dgm:cxn modelId="{7AF96E49-7C91-492E-98BD-549F62D70648}" type="presOf" srcId="{7BBF4E1C-BE69-4631-A358-4F3E7153D8F8}" destId="{D86416BF-D41D-4425-918D-CA5935E4ED4F}" srcOrd="0" destOrd="0" presId="urn:microsoft.com/office/officeart/2005/8/layout/radial1"/>
    <dgm:cxn modelId="{610D4CA7-B0BE-4097-BD2C-1A357573976C}" type="presOf" srcId="{E266C4AE-C9E9-4E17-96F6-C8365E1EF829}" destId="{6C9E88D2-D933-4F26-8EB8-51402FBE9532}" srcOrd="0" destOrd="0" presId="urn:microsoft.com/office/officeart/2005/8/layout/radial1"/>
    <dgm:cxn modelId="{66EFBB7E-99A0-416E-9D38-4F75A64B7B2C}" type="presOf" srcId="{52171BF4-D93A-409D-B5E0-3B98CF8ADE96}" destId="{0673A24F-413B-4229-838F-7C3332BF9C81}" srcOrd="0" destOrd="0" presId="urn:microsoft.com/office/officeart/2005/8/layout/radial1"/>
    <dgm:cxn modelId="{5E6AC6B8-7BF9-4328-BA23-9DBB9456934B}" type="presOf" srcId="{7BBF4E1C-BE69-4631-A358-4F3E7153D8F8}" destId="{50142F75-C66B-42B1-8B29-A0A54630B1DB}" srcOrd="1" destOrd="0" presId="urn:microsoft.com/office/officeart/2005/8/layout/radial1"/>
    <dgm:cxn modelId="{A7AC4BB3-7C8F-4A92-AA62-A215883A740A}" type="presOf" srcId="{3C46A5E2-02BD-49C4-A093-F8D689971725}" destId="{0A39E6FA-10DC-4148-823D-C076A26F8659}" srcOrd="0" destOrd="0" presId="urn:microsoft.com/office/officeart/2005/8/layout/radial1"/>
    <dgm:cxn modelId="{AE781330-2EBA-4B66-9264-AAD12456C90E}" srcId="{C6B8CEEF-027A-4956-8595-450B8D28257C}" destId="{E266C4AE-C9E9-4E17-96F6-C8365E1EF829}" srcOrd="0" destOrd="0" parTransId="{52171BF4-D93A-409D-B5E0-3B98CF8ADE96}" sibTransId="{6464F80E-565E-45A8-BA6A-DEC1C59F16C5}"/>
    <dgm:cxn modelId="{80F1F964-8F5B-476C-8F81-535280A96BC2}" type="presOf" srcId="{93651601-32B5-4253-B7A3-E3165FD2E811}" destId="{748E45F9-CF5E-46AC-8B1F-3A71A98AC30C}" srcOrd="0" destOrd="0" presId="urn:microsoft.com/office/officeart/2005/8/layout/radial1"/>
    <dgm:cxn modelId="{D87C5B29-319B-405A-8F95-7AAD5115CEBA}" type="presOf" srcId="{67ABE3F0-CA2C-4D66-9B95-8C9F5101D011}" destId="{694DF3E5-FBD0-4238-8148-B54B53D35E7D}" srcOrd="0" destOrd="0" presId="urn:microsoft.com/office/officeart/2005/8/layout/radial1"/>
    <dgm:cxn modelId="{A92E6071-02B8-45DB-BF6F-A269D0046646}" srcId="{C6B8CEEF-027A-4956-8595-450B8D28257C}" destId="{6073BEFE-B0E8-4607-9FD9-EF9B0D77BDBB}" srcOrd="8" destOrd="0" parTransId="{8F06A2B9-E2FB-42B3-A1D8-0347B89BDAC1}" sibTransId="{7F270D2E-F5E7-4A74-BAC2-AF7A70A466E0}"/>
    <dgm:cxn modelId="{19360D6A-B910-4AFB-8AB9-D1EE7D9B77DB}" srcId="{C6B8CEEF-027A-4956-8595-450B8D28257C}" destId="{67ABE3F0-CA2C-4D66-9B95-8C9F5101D011}" srcOrd="2" destOrd="0" parTransId="{81AE9B5D-498E-4101-95B7-09FEDED06A5E}" sibTransId="{6632BB09-2722-4EBF-8F76-8CF4123ACDAD}"/>
    <dgm:cxn modelId="{46FAEECA-5CA7-4677-AA47-73E091BE9102}" type="presOf" srcId="{8F06A2B9-E2FB-42B3-A1D8-0347B89BDAC1}" destId="{3A6BFACC-E5DB-436E-8D3F-98B4F498A388}" srcOrd="0" destOrd="0" presId="urn:microsoft.com/office/officeart/2005/8/layout/radial1"/>
    <dgm:cxn modelId="{DB28A69A-2F7B-441D-9C6B-145675F883EA}" type="presOf" srcId="{070E61FD-DEB3-44C8-B032-DF3A4627BADB}" destId="{D97C4174-BFB6-484E-A4F6-7B590676E10C}" srcOrd="0" destOrd="0" presId="urn:microsoft.com/office/officeart/2005/8/layout/radial1"/>
    <dgm:cxn modelId="{CFFC79E9-895A-46D9-A5CB-2164821038FB}" srcId="{C6B8CEEF-027A-4956-8595-450B8D28257C}" destId="{3C46A5E2-02BD-49C4-A093-F8D689971725}" srcOrd="3" destOrd="0" parTransId="{0A2607EA-B434-4612-8795-48EC77935808}" sibTransId="{CD8B5492-1EEC-4FB1-A380-80A13BAD3E39}"/>
    <dgm:cxn modelId="{07D1A837-BDEB-46D1-8390-F65871C73E35}" type="presOf" srcId="{C6B8CEEF-027A-4956-8595-450B8D28257C}" destId="{9DC2B380-F0BE-4E5F-9BB9-483112B7FDED}" srcOrd="0" destOrd="0" presId="urn:microsoft.com/office/officeart/2005/8/layout/radial1"/>
    <dgm:cxn modelId="{0BBDD9EF-AEE7-478A-9FF7-680A406976A9}" srcId="{070E61FD-DEB3-44C8-B032-DF3A4627BADB}" destId="{B44F4D1D-F09D-43BB-832D-A020D78CE0B9}" srcOrd="3" destOrd="0" parTransId="{5DCA41B3-2F80-4E40-94C8-DA83D49233DF}" sibTransId="{58CB3E87-C6AB-438F-B011-BF2CE5E0967F}"/>
    <dgm:cxn modelId="{5B394414-2351-4816-B388-1EE857F122AA}" srcId="{C6B8CEEF-027A-4956-8595-450B8D28257C}" destId="{41EA59F8-DDA5-4844-BA95-D3257BBFC23E}" srcOrd="7" destOrd="0" parTransId="{7BBF4E1C-BE69-4631-A358-4F3E7153D8F8}" sibTransId="{C6E61DA4-43FC-4BC3-9CA8-58D5544B0D18}"/>
    <dgm:cxn modelId="{02C97D8C-3B1B-41BA-8556-59E743DF553D}" type="presOf" srcId="{0B410813-AA72-4736-8548-D29F9E8A10B2}" destId="{91647B93-FA22-4F71-9A6C-F8400B71D428}" srcOrd="0" destOrd="0" presId="urn:microsoft.com/office/officeart/2005/8/layout/radial1"/>
    <dgm:cxn modelId="{894F1C78-450A-40C9-814E-41746A8B0D2A}" srcId="{C6B8CEEF-027A-4956-8595-450B8D28257C}" destId="{59AABF36-F8B0-456A-9818-85CDC8B6372B}" srcOrd="4" destOrd="0" parTransId="{91255505-BF81-4878-B219-CBC6C9D6C0FB}" sibTransId="{65036B13-B7C2-488B-831F-2D043FC19908}"/>
    <dgm:cxn modelId="{71ABFBEC-92FC-42E6-8C79-CE70ED134B08}" type="presParOf" srcId="{D97C4174-BFB6-484E-A4F6-7B590676E10C}" destId="{9DC2B380-F0BE-4E5F-9BB9-483112B7FDED}" srcOrd="0" destOrd="0" presId="urn:microsoft.com/office/officeart/2005/8/layout/radial1"/>
    <dgm:cxn modelId="{FE571B91-08C2-42FD-AAC5-7A773E210095}" type="presParOf" srcId="{D97C4174-BFB6-484E-A4F6-7B590676E10C}" destId="{0673A24F-413B-4229-838F-7C3332BF9C81}" srcOrd="1" destOrd="0" presId="urn:microsoft.com/office/officeart/2005/8/layout/radial1"/>
    <dgm:cxn modelId="{6E18ADBB-5847-45B9-8F0C-554E4BE3A898}" type="presParOf" srcId="{0673A24F-413B-4229-838F-7C3332BF9C81}" destId="{38B6F14A-DDAD-4B2F-8FF2-97A47B0E2334}" srcOrd="0" destOrd="0" presId="urn:microsoft.com/office/officeart/2005/8/layout/radial1"/>
    <dgm:cxn modelId="{4DB66A0F-0860-4526-8345-8713972108E7}" type="presParOf" srcId="{D97C4174-BFB6-484E-A4F6-7B590676E10C}" destId="{6C9E88D2-D933-4F26-8EB8-51402FBE9532}" srcOrd="2" destOrd="0" presId="urn:microsoft.com/office/officeart/2005/8/layout/radial1"/>
    <dgm:cxn modelId="{FEE82120-C54F-4A3E-BD39-F7B7BE76772C}" type="presParOf" srcId="{D97C4174-BFB6-484E-A4F6-7B590676E10C}" destId="{3EB6D1A9-0C6E-449A-A55E-E7CF1E472586}" srcOrd="3" destOrd="0" presId="urn:microsoft.com/office/officeart/2005/8/layout/radial1"/>
    <dgm:cxn modelId="{016A0867-55A2-4E6F-AE7B-452921077651}" type="presParOf" srcId="{3EB6D1A9-0C6E-449A-A55E-E7CF1E472586}" destId="{6AE2590F-6765-4480-9DE8-8ABB989DE811}" srcOrd="0" destOrd="0" presId="urn:microsoft.com/office/officeart/2005/8/layout/radial1"/>
    <dgm:cxn modelId="{21242A3F-8067-4374-BC7D-149EB1D586A4}" type="presParOf" srcId="{D97C4174-BFB6-484E-A4F6-7B590676E10C}" destId="{748E45F9-CF5E-46AC-8B1F-3A71A98AC30C}" srcOrd="4" destOrd="0" presId="urn:microsoft.com/office/officeart/2005/8/layout/radial1"/>
    <dgm:cxn modelId="{D38EF5CF-2F38-4273-98B2-B4942042F9B9}" type="presParOf" srcId="{D97C4174-BFB6-484E-A4F6-7B590676E10C}" destId="{24ADBA34-6B1C-48F2-B26A-33F43133D67E}" srcOrd="5" destOrd="0" presId="urn:microsoft.com/office/officeart/2005/8/layout/radial1"/>
    <dgm:cxn modelId="{5B09608D-FC8A-41C3-8CFA-770FE62A8D29}" type="presParOf" srcId="{24ADBA34-6B1C-48F2-B26A-33F43133D67E}" destId="{7EFEBB7D-FEBB-4AC8-9C5A-1BBA4421F981}" srcOrd="0" destOrd="0" presId="urn:microsoft.com/office/officeart/2005/8/layout/radial1"/>
    <dgm:cxn modelId="{2A06195A-5DBF-4C49-99CE-BAA50EF71FD6}" type="presParOf" srcId="{D97C4174-BFB6-484E-A4F6-7B590676E10C}" destId="{694DF3E5-FBD0-4238-8148-B54B53D35E7D}" srcOrd="6" destOrd="0" presId="urn:microsoft.com/office/officeart/2005/8/layout/radial1"/>
    <dgm:cxn modelId="{E4FEBB7F-DBC7-43BF-85E7-AF3C2F20632E}" type="presParOf" srcId="{D97C4174-BFB6-484E-A4F6-7B590676E10C}" destId="{9D20E076-16C3-46D6-8550-01E504CB9890}" srcOrd="7" destOrd="0" presId="urn:microsoft.com/office/officeart/2005/8/layout/radial1"/>
    <dgm:cxn modelId="{7AA4395A-CEFB-4AB5-B86D-F8917AE378E5}" type="presParOf" srcId="{9D20E076-16C3-46D6-8550-01E504CB9890}" destId="{FD3B52E2-0A47-46EC-B58E-602947653A88}" srcOrd="0" destOrd="0" presId="urn:microsoft.com/office/officeart/2005/8/layout/radial1"/>
    <dgm:cxn modelId="{8A140D0D-69EA-48B9-A6A5-47091AB6BA6E}" type="presParOf" srcId="{D97C4174-BFB6-484E-A4F6-7B590676E10C}" destId="{0A39E6FA-10DC-4148-823D-C076A26F8659}" srcOrd="8" destOrd="0" presId="urn:microsoft.com/office/officeart/2005/8/layout/radial1"/>
    <dgm:cxn modelId="{FFAF7FB4-0DE6-4378-8E03-FA5178E7A2CB}" type="presParOf" srcId="{D97C4174-BFB6-484E-A4F6-7B590676E10C}" destId="{89DCE421-7578-4A75-9301-C745CB36AEC4}" srcOrd="9" destOrd="0" presId="urn:microsoft.com/office/officeart/2005/8/layout/radial1"/>
    <dgm:cxn modelId="{588EA4FA-FA0E-4129-91FE-69EFF90D4FC5}" type="presParOf" srcId="{89DCE421-7578-4A75-9301-C745CB36AEC4}" destId="{56A29C11-09A2-4BE7-8CE5-5A6AEC2278FD}" srcOrd="0" destOrd="0" presId="urn:microsoft.com/office/officeart/2005/8/layout/radial1"/>
    <dgm:cxn modelId="{BBF025C1-8E90-4D03-BC88-17627592E8AC}" type="presParOf" srcId="{D97C4174-BFB6-484E-A4F6-7B590676E10C}" destId="{B3632D75-37F7-45AF-A72B-A19EFE9FA513}" srcOrd="10" destOrd="0" presId="urn:microsoft.com/office/officeart/2005/8/layout/radial1"/>
    <dgm:cxn modelId="{75096E3E-7CAF-4EDA-A8CC-3B2546FA4B6B}" type="presParOf" srcId="{D97C4174-BFB6-484E-A4F6-7B590676E10C}" destId="{E39D9254-1C11-4376-890D-802395F07EBB}" srcOrd="11" destOrd="0" presId="urn:microsoft.com/office/officeart/2005/8/layout/radial1"/>
    <dgm:cxn modelId="{12C1FE62-B23B-440B-9D12-D999DBB31C58}" type="presParOf" srcId="{E39D9254-1C11-4376-890D-802395F07EBB}" destId="{842D360F-F779-4737-9ED4-4432FA780E64}" srcOrd="0" destOrd="0" presId="urn:microsoft.com/office/officeart/2005/8/layout/radial1"/>
    <dgm:cxn modelId="{DC7A0899-40CB-4F47-B78B-34340A7B65C4}" type="presParOf" srcId="{D97C4174-BFB6-484E-A4F6-7B590676E10C}" destId="{91647B93-FA22-4F71-9A6C-F8400B71D428}" srcOrd="12" destOrd="0" presId="urn:microsoft.com/office/officeart/2005/8/layout/radial1"/>
    <dgm:cxn modelId="{AAA4128F-AF0A-4A9B-84B2-D02DB225230E}" type="presParOf" srcId="{D97C4174-BFB6-484E-A4F6-7B590676E10C}" destId="{5A4AD83D-A13D-456C-8521-E46C6ABF6651}" srcOrd="13" destOrd="0" presId="urn:microsoft.com/office/officeart/2005/8/layout/radial1"/>
    <dgm:cxn modelId="{4530AE37-4EF6-49C2-9B15-CC91D2378552}" type="presParOf" srcId="{5A4AD83D-A13D-456C-8521-E46C6ABF6651}" destId="{94E2BE45-9222-484A-A863-9E3BFA9E5B43}" srcOrd="0" destOrd="0" presId="urn:microsoft.com/office/officeart/2005/8/layout/radial1"/>
    <dgm:cxn modelId="{5D965989-06E7-4651-B406-A622375C07A4}" type="presParOf" srcId="{D97C4174-BFB6-484E-A4F6-7B590676E10C}" destId="{1A87EF53-D6C1-40B0-86C8-E36655C288B0}" srcOrd="14" destOrd="0" presId="urn:microsoft.com/office/officeart/2005/8/layout/radial1"/>
    <dgm:cxn modelId="{B54CE8FD-14F7-4F1B-A52D-51CE8CC12060}" type="presParOf" srcId="{D97C4174-BFB6-484E-A4F6-7B590676E10C}" destId="{D86416BF-D41D-4425-918D-CA5935E4ED4F}" srcOrd="15" destOrd="0" presId="urn:microsoft.com/office/officeart/2005/8/layout/radial1"/>
    <dgm:cxn modelId="{2148001B-7FCA-43BF-81EE-114CB5F3BE29}" type="presParOf" srcId="{D86416BF-D41D-4425-918D-CA5935E4ED4F}" destId="{50142F75-C66B-42B1-8B29-A0A54630B1DB}" srcOrd="0" destOrd="0" presId="urn:microsoft.com/office/officeart/2005/8/layout/radial1"/>
    <dgm:cxn modelId="{6C44E8C5-319C-42F8-982B-5CE9396D8F83}" type="presParOf" srcId="{D97C4174-BFB6-484E-A4F6-7B590676E10C}" destId="{474C8CAB-6120-4A1F-8466-BD0C921FB313}" srcOrd="16" destOrd="0" presId="urn:microsoft.com/office/officeart/2005/8/layout/radial1"/>
    <dgm:cxn modelId="{4A42635D-B052-40B2-9CBB-88C051AB5DD0}" type="presParOf" srcId="{D97C4174-BFB6-484E-A4F6-7B590676E10C}" destId="{3A6BFACC-E5DB-436E-8D3F-98B4F498A388}" srcOrd="17" destOrd="0" presId="urn:microsoft.com/office/officeart/2005/8/layout/radial1"/>
    <dgm:cxn modelId="{9D78A41D-FF0D-4EE4-8B9B-1511111104BD}" type="presParOf" srcId="{3A6BFACC-E5DB-436E-8D3F-98B4F498A388}" destId="{E127D072-63B2-4F81-B361-0A230DF7B515}" srcOrd="0" destOrd="0" presId="urn:microsoft.com/office/officeart/2005/8/layout/radial1"/>
    <dgm:cxn modelId="{AA18A9DE-6543-400A-B3E3-EC338402529B}" type="presParOf" srcId="{D97C4174-BFB6-484E-A4F6-7B590676E10C}" destId="{0D6B9D23-4528-4F04-B58A-38105AD2A917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48FDD-D5E4-4925-9CD2-85F0FAC7BC16}">
      <dsp:nvSpPr>
        <dsp:cNvPr id="0" name=""/>
        <dsp:cNvSpPr/>
      </dsp:nvSpPr>
      <dsp:spPr>
        <a:xfrm>
          <a:off x="4913143" y="186105"/>
          <a:ext cx="2563749" cy="1410802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Конституцией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Российской Федерации</a:t>
          </a:r>
          <a:endParaRPr lang="ru-RU" sz="20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4982013" y="254975"/>
        <a:ext cx="2426009" cy="1273062"/>
      </dsp:txXfrm>
    </dsp:sp>
    <dsp:sp modelId="{716C4480-EB8A-4D8A-94E3-DFDAAA7FC22C}">
      <dsp:nvSpPr>
        <dsp:cNvPr id="0" name=""/>
        <dsp:cNvSpPr/>
      </dsp:nvSpPr>
      <dsp:spPr>
        <a:xfrm>
          <a:off x="4034112" y="1165349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3472482" y="97434"/>
              </a:moveTo>
              <a:arcTo wR="2747313" hR="2747313" stAng="17118295" swAng="4006416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DCE408-520B-4219-9312-38615F774AAB}">
      <dsp:nvSpPr>
        <dsp:cNvPr id="0" name=""/>
        <dsp:cNvSpPr/>
      </dsp:nvSpPr>
      <dsp:spPr>
        <a:xfrm>
          <a:off x="7975744" y="3564516"/>
          <a:ext cx="2668505" cy="1834590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Нормативными правовыми актами Президента и  Правительства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Российской Федерации</a:t>
          </a:r>
          <a:endParaRPr lang="ru-RU" sz="18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8065301" y="3654073"/>
        <a:ext cx="2489391" cy="1655476"/>
      </dsp:txXfrm>
    </dsp:sp>
    <dsp:sp modelId="{062409D0-939A-49CD-B846-7BE76CFA1943}">
      <dsp:nvSpPr>
        <dsp:cNvPr id="0" name=""/>
        <dsp:cNvSpPr/>
      </dsp:nvSpPr>
      <dsp:spPr>
        <a:xfrm>
          <a:off x="7517853" y="331320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1241656" y="5045296"/>
              </a:moveTo>
              <a:arcTo wR="2747313" hR="2747313" stAng="7393987" swAng="5785107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B9477-99C0-4119-A7BE-470CA7DE77D7}">
      <dsp:nvSpPr>
        <dsp:cNvPr id="0" name=""/>
        <dsp:cNvSpPr/>
      </dsp:nvSpPr>
      <dsp:spPr>
        <a:xfrm>
          <a:off x="7479336" y="1293762"/>
          <a:ext cx="2458257" cy="1417646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Федеральными и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областными Законами</a:t>
          </a:r>
          <a:endParaRPr lang="ru-RU" sz="18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7548540" y="1362966"/>
        <a:ext cx="2319849" cy="1279238"/>
      </dsp:txXfrm>
    </dsp:sp>
    <dsp:sp modelId="{C736115C-3FCE-4CA5-9422-3CF6ADB87BA5}">
      <dsp:nvSpPr>
        <dsp:cNvPr id="0" name=""/>
        <dsp:cNvSpPr/>
      </dsp:nvSpPr>
      <dsp:spPr>
        <a:xfrm>
          <a:off x="3535795" y="534867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5441540" y="2209848"/>
              </a:moveTo>
              <a:arcTo wR="2747313" hR="2747313" stAng="20923098" swAng="4503150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E270A-BEA8-4832-924F-25F4DE5B6F59}">
      <dsp:nvSpPr>
        <dsp:cNvPr id="0" name=""/>
        <dsp:cNvSpPr/>
      </dsp:nvSpPr>
      <dsp:spPr>
        <a:xfrm>
          <a:off x="4923314" y="5369049"/>
          <a:ext cx="2543407" cy="1410802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Решениями районной Думы МО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«Заларинский район»</a:t>
          </a:r>
          <a:endParaRPr lang="ru-RU" sz="18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4992184" y="5437919"/>
        <a:ext cx="2405667" cy="1273062"/>
      </dsp:txXfrm>
    </dsp:sp>
    <dsp:sp modelId="{0109E58D-585C-4226-B416-BEDE135D52A0}">
      <dsp:nvSpPr>
        <dsp:cNvPr id="0" name=""/>
        <dsp:cNvSpPr/>
      </dsp:nvSpPr>
      <dsp:spPr>
        <a:xfrm>
          <a:off x="3061423" y="413416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1829205" y="5336677"/>
              </a:moveTo>
              <a:arcTo wR="2747313" hR="2747313" stAng="6571375" swAng="4597430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412DC-2532-482A-B5B8-0F80E9C09ACD}">
      <dsp:nvSpPr>
        <dsp:cNvPr id="0" name=""/>
        <dsp:cNvSpPr/>
      </dsp:nvSpPr>
      <dsp:spPr>
        <a:xfrm>
          <a:off x="2053553" y="1414533"/>
          <a:ext cx="2458257" cy="1417646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Уставом МО «Заларинский район»</a:t>
          </a:r>
          <a:endParaRPr lang="ru-RU" sz="24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2122757" y="1483737"/>
        <a:ext cx="2319849" cy="1279238"/>
      </dsp:txXfrm>
    </dsp:sp>
    <dsp:sp modelId="{9631B8B8-FD48-4A13-8888-DF7FE15EA099}">
      <dsp:nvSpPr>
        <dsp:cNvPr id="0" name=""/>
        <dsp:cNvSpPr/>
      </dsp:nvSpPr>
      <dsp:spPr>
        <a:xfrm>
          <a:off x="-1005785" y="601438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4727090" y="842527"/>
              </a:moveTo>
              <a:arcTo wR="2747313" hR="2747313" stAng="18966357" swAng="5714776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27195-1231-4D22-80D6-FA41B2248FEC}">
      <dsp:nvSpPr>
        <dsp:cNvPr id="0" name=""/>
        <dsp:cNvSpPr/>
      </dsp:nvSpPr>
      <dsp:spPr>
        <a:xfrm>
          <a:off x="1568218" y="3685263"/>
          <a:ext cx="2668505" cy="1834590"/>
        </a:xfrm>
        <a:prstGeom prst="roundRect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>
              <a:solidFill>
                <a:schemeClr val="bg1"/>
              </a:solidFill>
              <a:latin typeface="Aptos Display" panose="020B0004020202020204" pitchFamily="34" charset="0"/>
              <a:ea typeface="Times New Roman"/>
              <a:cs typeface="Times New Roman"/>
            </a:rPr>
            <a:t>Постановлениями и распоряжениями главы администрации МО «Заларинский район»</a:t>
          </a:r>
          <a:endParaRPr lang="ru-RU" sz="1800" b="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1657775" y="3774820"/>
        <a:ext cx="2489391" cy="1655476"/>
      </dsp:txXfrm>
    </dsp:sp>
    <dsp:sp modelId="{038B315D-3F13-4CF7-8309-DEFE02A20EA7}">
      <dsp:nvSpPr>
        <dsp:cNvPr id="0" name=""/>
        <dsp:cNvSpPr/>
      </dsp:nvSpPr>
      <dsp:spPr>
        <a:xfrm>
          <a:off x="2670900" y="1208007"/>
          <a:ext cx="5494626" cy="5494626"/>
        </a:xfrm>
        <a:custGeom>
          <a:avLst/>
          <a:gdLst/>
          <a:ahLst/>
          <a:cxnLst/>
          <a:rect l="0" t="0" r="0" b="0"/>
          <a:pathLst>
            <a:path>
              <a:moveTo>
                <a:pt x="16743" y="2444458"/>
              </a:moveTo>
              <a:arcTo wR="2747313" hR="2747313" stAng="11179738" swAng="4343382"/>
            </a:path>
          </a:pathLst>
        </a:custGeom>
        <a:noFill/>
        <a:ln w="1143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2B380-F0BE-4E5F-9BB9-483112B7FDED}">
      <dsp:nvSpPr>
        <dsp:cNvPr id="0" name=""/>
        <dsp:cNvSpPr/>
      </dsp:nvSpPr>
      <dsp:spPr>
        <a:xfrm>
          <a:off x="4634993" y="2630399"/>
          <a:ext cx="1771493" cy="1662899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sp:txBody>
      <dsp:txXfrm>
        <a:off x="4894422" y="2873925"/>
        <a:ext cx="1252635" cy="1175847"/>
      </dsp:txXfrm>
    </dsp:sp>
    <dsp:sp modelId="{0673A24F-413B-4229-838F-7C3332BF9C81}">
      <dsp:nvSpPr>
        <dsp:cNvPr id="0" name=""/>
        <dsp:cNvSpPr/>
      </dsp:nvSpPr>
      <dsp:spPr>
        <a:xfrm rot="15757664">
          <a:off x="4794016" y="2080610"/>
          <a:ext cx="1098861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098861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 rot="10800000">
        <a:off x="5315975" y="2064105"/>
        <a:ext cx="54943" cy="54943"/>
      </dsp:txXfrm>
    </dsp:sp>
    <dsp:sp modelId="{6C9E88D2-D933-4F26-8EB8-51402FBE9532}">
      <dsp:nvSpPr>
        <dsp:cNvPr id="0" name=""/>
        <dsp:cNvSpPr/>
      </dsp:nvSpPr>
      <dsp:spPr>
        <a:xfrm>
          <a:off x="4201975" y="81071"/>
          <a:ext cx="1952761" cy="1469071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Aptos Display" panose="020B0004020202020204" pitchFamily="34" charset="0"/>
            </a:rPr>
            <a:t>«Широкая, </a:t>
          </a:r>
          <a:r>
            <a:rPr lang="ru-RU" sz="1600" kern="1200" dirty="0">
              <a:solidFill>
                <a:schemeClr val="bg1"/>
              </a:solidFill>
              <a:latin typeface="Aptos Display" panose="020B0004020202020204" pitchFamily="34" charset="0"/>
            </a:rPr>
            <a:t>Масленица</a:t>
          </a:r>
          <a:r>
            <a:rPr lang="ru-RU" sz="1600" kern="1200" dirty="0" smtClean="0">
              <a:solidFill>
                <a:schemeClr val="bg1"/>
              </a:solidFill>
              <a:latin typeface="Aptos Display" panose="020B0004020202020204" pitchFamily="34" charset="0"/>
            </a:rPr>
            <a:t>»</a:t>
          </a:r>
          <a:endParaRPr lang="ru-RU" sz="1600" kern="1200" dirty="0">
            <a:solidFill>
              <a:schemeClr val="bg1"/>
            </a:solidFill>
            <a:latin typeface="Aptos Display" panose="020B0004020202020204" pitchFamily="34" charset="0"/>
          </a:endParaRPr>
        </a:p>
      </dsp:txBody>
      <dsp:txXfrm>
        <a:off x="4487950" y="296211"/>
        <a:ext cx="1380811" cy="1038791"/>
      </dsp:txXfrm>
    </dsp:sp>
    <dsp:sp modelId="{3EB6D1A9-0C6E-449A-A55E-E7CF1E472586}">
      <dsp:nvSpPr>
        <dsp:cNvPr id="0" name=""/>
        <dsp:cNvSpPr/>
      </dsp:nvSpPr>
      <dsp:spPr>
        <a:xfrm rot="18411328">
          <a:off x="5718372" y="2146928"/>
          <a:ext cx="1559641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559641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6459202" y="2118903"/>
        <a:ext cx="77982" cy="77982"/>
      </dsp:txXfrm>
    </dsp:sp>
    <dsp:sp modelId="{748E45F9-CF5E-46AC-8B1F-3A71A98AC30C}">
      <dsp:nvSpPr>
        <dsp:cNvPr id="0" name=""/>
        <dsp:cNvSpPr/>
      </dsp:nvSpPr>
      <dsp:spPr>
        <a:xfrm>
          <a:off x="6390000" y="175707"/>
          <a:ext cx="2111179" cy="1436656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«На родине </a:t>
          </a:r>
          <a:r>
            <a:rPr lang="ru-RU" sz="1800" kern="1200" dirty="0" err="1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Маланина</a:t>
          </a:r>
          <a:r>
            <a:rPr lang="ru-RU" sz="1800" kern="12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»</a:t>
          </a:r>
          <a:endParaRPr lang="ru-RU" sz="1800" kern="12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sp:txBody>
      <dsp:txXfrm>
        <a:off x="6699175" y="386100"/>
        <a:ext cx="1492829" cy="1015870"/>
      </dsp:txXfrm>
    </dsp:sp>
    <dsp:sp modelId="{24ADBA34-6B1C-48F2-B26A-33F43133D67E}">
      <dsp:nvSpPr>
        <dsp:cNvPr id="0" name=""/>
        <dsp:cNvSpPr/>
      </dsp:nvSpPr>
      <dsp:spPr>
        <a:xfrm rot="20377540">
          <a:off x="6296041" y="2876064"/>
          <a:ext cx="1544928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544928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7029882" y="2848406"/>
        <a:ext cx="77246" cy="77246"/>
      </dsp:txXfrm>
    </dsp:sp>
    <dsp:sp modelId="{694DF3E5-FBD0-4238-8148-B54B53D35E7D}">
      <dsp:nvSpPr>
        <dsp:cNvPr id="0" name=""/>
        <dsp:cNvSpPr/>
      </dsp:nvSpPr>
      <dsp:spPr>
        <a:xfrm>
          <a:off x="7695010" y="1480708"/>
          <a:ext cx="2030674" cy="1593127"/>
        </a:xfrm>
        <a:prstGeom prst="ellipse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>
            <a:solidFill>
              <a:schemeClr val="accent1">
                <a:lumMod val="75000"/>
              </a:schemeClr>
            </a:solidFill>
          </a:endParaRPr>
        </a:p>
      </dsp:txBody>
      <dsp:txXfrm>
        <a:off x="7992395" y="1714016"/>
        <a:ext cx="1435904" cy="1126511"/>
      </dsp:txXfrm>
    </dsp:sp>
    <dsp:sp modelId="{9D20E076-16C3-46D6-8550-01E504CB9890}">
      <dsp:nvSpPr>
        <dsp:cNvPr id="0" name=""/>
        <dsp:cNvSpPr/>
      </dsp:nvSpPr>
      <dsp:spPr>
        <a:xfrm rot="611268">
          <a:off x="6382605" y="3697894"/>
          <a:ext cx="1025280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025280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869613" y="3683227"/>
        <a:ext cx="51264" cy="51264"/>
      </dsp:txXfrm>
    </dsp:sp>
    <dsp:sp modelId="{0A39E6FA-10DC-4148-823D-C076A26F8659}">
      <dsp:nvSpPr>
        <dsp:cNvPr id="0" name=""/>
        <dsp:cNvSpPr/>
      </dsp:nvSpPr>
      <dsp:spPr>
        <a:xfrm>
          <a:off x="7380007" y="3125421"/>
          <a:ext cx="1931832" cy="1688274"/>
        </a:xfrm>
        <a:prstGeom prst="ellipse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7662917" y="3372663"/>
        <a:ext cx="1366012" cy="1193790"/>
      </dsp:txXfrm>
    </dsp:sp>
    <dsp:sp modelId="{89DCE421-7578-4A75-9301-C745CB36AEC4}">
      <dsp:nvSpPr>
        <dsp:cNvPr id="0" name=""/>
        <dsp:cNvSpPr/>
      </dsp:nvSpPr>
      <dsp:spPr>
        <a:xfrm rot="3745400">
          <a:off x="5848048" y="4300753"/>
          <a:ext cx="233104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233104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958773" y="4305891"/>
        <a:ext cx="11655" cy="11655"/>
      </dsp:txXfrm>
    </dsp:sp>
    <dsp:sp modelId="{B3632D75-37F7-45AF-A72B-A19EFE9FA513}">
      <dsp:nvSpPr>
        <dsp:cNvPr id="0" name=""/>
        <dsp:cNvSpPr/>
      </dsp:nvSpPr>
      <dsp:spPr>
        <a:xfrm>
          <a:off x="5427187" y="4350019"/>
          <a:ext cx="1952815" cy="1604505"/>
        </a:xfrm>
        <a:prstGeom prst="ellipse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5713170" y="4584993"/>
        <a:ext cx="1380849" cy="1134557"/>
      </dsp:txXfrm>
    </dsp:sp>
    <dsp:sp modelId="{E39D9254-1C11-4376-890D-802395F07EBB}">
      <dsp:nvSpPr>
        <dsp:cNvPr id="0" name=""/>
        <dsp:cNvSpPr/>
      </dsp:nvSpPr>
      <dsp:spPr>
        <a:xfrm rot="7774628">
          <a:off x="4581322" y="4294420"/>
          <a:ext cx="484301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484301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811365" y="4293278"/>
        <a:ext cx="24215" cy="24215"/>
      </dsp:txXfrm>
    </dsp:sp>
    <dsp:sp modelId="{91647B93-FA22-4F71-9A6C-F8400B71D428}">
      <dsp:nvSpPr>
        <dsp:cNvPr id="0" name=""/>
        <dsp:cNvSpPr/>
      </dsp:nvSpPr>
      <dsp:spPr>
        <a:xfrm>
          <a:off x="3087759" y="4359053"/>
          <a:ext cx="2042240" cy="1621659"/>
        </a:xfrm>
        <a:prstGeom prst="ellipse">
          <a:avLst/>
        </a:prstGeom>
        <a:solidFill>
          <a:srgbClr val="0D2772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3386838" y="4596539"/>
        <a:ext cx="1444082" cy="1146687"/>
      </dsp:txXfrm>
    </dsp:sp>
    <dsp:sp modelId="{5A4AD83D-A13D-456C-8521-E46C6ABF6651}">
      <dsp:nvSpPr>
        <dsp:cNvPr id="0" name=""/>
        <dsp:cNvSpPr/>
      </dsp:nvSpPr>
      <dsp:spPr>
        <a:xfrm rot="10363418">
          <a:off x="3723802" y="3621397"/>
          <a:ext cx="922989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922989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 rot="10800000">
        <a:off x="4162222" y="3609289"/>
        <a:ext cx="46149" cy="46149"/>
      </dsp:txXfrm>
    </dsp:sp>
    <dsp:sp modelId="{1A87EF53-D6C1-40B0-86C8-E36655C288B0}">
      <dsp:nvSpPr>
        <dsp:cNvPr id="0" name=""/>
        <dsp:cNvSpPr/>
      </dsp:nvSpPr>
      <dsp:spPr>
        <a:xfrm>
          <a:off x="1889999" y="2990417"/>
          <a:ext cx="1846988" cy="1634205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</a:t>
          </a:r>
          <a:r>
            <a:rPr lang="ru-RU" sz="2000" kern="12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День России»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 </a:t>
          </a:r>
        </a:p>
      </dsp:txBody>
      <dsp:txXfrm>
        <a:off x="2160484" y="3229741"/>
        <a:ext cx="1306018" cy="1155557"/>
      </dsp:txXfrm>
    </dsp:sp>
    <dsp:sp modelId="{D86416BF-D41D-4425-918D-CA5935E4ED4F}">
      <dsp:nvSpPr>
        <dsp:cNvPr id="0" name=""/>
        <dsp:cNvSpPr/>
      </dsp:nvSpPr>
      <dsp:spPr>
        <a:xfrm rot="11854215">
          <a:off x="2783951" y="2891882"/>
          <a:ext cx="1942824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942824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>
            <a:solidFill>
              <a:schemeClr val="bg1"/>
            </a:solidFill>
          </a:endParaRPr>
        </a:p>
      </dsp:txBody>
      <dsp:txXfrm rot="10800000">
        <a:off x="3706793" y="2854277"/>
        <a:ext cx="97141" cy="97141"/>
      </dsp:txXfrm>
    </dsp:sp>
    <dsp:sp modelId="{474C8CAB-6120-4A1F-8466-BD0C921FB313}">
      <dsp:nvSpPr>
        <dsp:cNvPr id="0" name=""/>
        <dsp:cNvSpPr/>
      </dsp:nvSpPr>
      <dsp:spPr>
        <a:xfrm>
          <a:off x="900010" y="1550422"/>
          <a:ext cx="2005742" cy="1531683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«День  молодежи</a:t>
          </a:r>
          <a:r>
            <a:rPr lang="ru-RU" sz="2000" kern="12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»</a:t>
          </a:r>
          <a:endParaRPr lang="ru-RU" sz="2000" kern="12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sp:txBody>
      <dsp:txXfrm>
        <a:off x="1193744" y="1774732"/>
        <a:ext cx="1418274" cy="1083063"/>
      </dsp:txXfrm>
    </dsp:sp>
    <dsp:sp modelId="{3A6BFACC-E5DB-436E-8D3F-98B4F498A388}">
      <dsp:nvSpPr>
        <dsp:cNvPr id="0" name=""/>
        <dsp:cNvSpPr/>
      </dsp:nvSpPr>
      <dsp:spPr>
        <a:xfrm rot="13470486">
          <a:off x="3337887" y="2206678"/>
          <a:ext cx="1834196" cy="21931"/>
        </a:xfrm>
        <a:custGeom>
          <a:avLst/>
          <a:gdLst/>
          <a:ahLst/>
          <a:cxnLst/>
          <a:rect l="0" t="0" r="0" b="0"/>
          <a:pathLst>
            <a:path>
              <a:moveTo>
                <a:pt x="0" y="10965"/>
              </a:moveTo>
              <a:lnTo>
                <a:pt x="1834196" y="10965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chemeClr val="bg1"/>
            </a:solidFill>
          </a:endParaRPr>
        </a:p>
      </dsp:txBody>
      <dsp:txXfrm rot="10800000">
        <a:off x="4209131" y="2171789"/>
        <a:ext cx="91709" cy="91709"/>
      </dsp:txXfrm>
    </dsp:sp>
    <dsp:sp modelId="{0D6B9D23-4528-4F04-B58A-38105AD2A917}">
      <dsp:nvSpPr>
        <dsp:cNvPr id="0" name=""/>
        <dsp:cNvSpPr/>
      </dsp:nvSpPr>
      <dsp:spPr>
        <a:xfrm>
          <a:off x="1835786" y="194299"/>
          <a:ext cx="2259213" cy="1511412"/>
        </a:xfrm>
        <a:prstGeom prst="ellipse">
          <a:avLst/>
        </a:prstGeom>
        <a:solidFill>
          <a:srgbClr val="0D2772"/>
        </a:solidFill>
        <a:ln w="40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«День</a:t>
          </a:r>
          <a:endParaRPr lang="ru-RU" sz="1600" kern="12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 </a:t>
          </a:r>
          <a:r>
            <a:rPr lang="ru-RU" sz="1600" kern="1200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rPr>
            <a:t>защиты детей»</a:t>
          </a:r>
          <a:endParaRPr lang="ru-RU" sz="1600" kern="1200" dirty="0">
            <a:solidFill>
              <a:schemeClr val="bg1"/>
            </a:solidFill>
            <a:latin typeface="Aptos Display" panose="020B0004020202020204" pitchFamily="34" charset="0"/>
            <a:cs typeface="Times New Roman" pitchFamily="18" charset="0"/>
          </a:endParaRPr>
        </a:p>
      </dsp:txBody>
      <dsp:txXfrm>
        <a:off x="2166640" y="415640"/>
        <a:ext cx="1597505" cy="1068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F2F7B378-F3C3-41B8-8DD0-C5D620DAFC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901C03F-57BC-48E8-9722-8F93BB1458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EABC-888E-45EE-8863-6B9DADE81BC7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8DD4E16-63A7-46D4-965F-DFEDEEC2FF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F3C3E9B-2E8C-428D-BB7E-0AA702DDAC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2CC4-1C78-404B-A098-5CACD23DFB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001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5A898-E341-4DFE-A5D9-30C738C9A8C0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78D29-85EB-4664-8816-ACFC9A8D68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63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1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658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867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83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962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782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986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71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78D29-85EB-4664-8816-ACFC9A8D68A6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544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1000" y="1037865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96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86409E55-BC35-47A1-8E1D-C84F1F8839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4051" y="593725"/>
            <a:ext cx="5489575" cy="2857398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43751F-5479-412E-84EF-955FC984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00" y="593725"/>
            <a:ext cx="5151949" cy="103887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9A74BD7-8B5C-49BC-B03B-A549B6105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6363" y="1944688"/>
            <a:ext cx="5151437" cy="481488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E2C0238A-CE92-48A9-B41C-AC423CC575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3833813"/>
            <a:ext cx="5489575" cy="292576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159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0CA107-8654-43C3-BF7C-DB81E0A9004F}" type="datetimeFigureOut">
              <a:rPr lang="ru-RU" smtClean="0"/>
              <a:pPr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7255F7-023C-4A29-AED4-3CBE049975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microsoft.com/office/2007/relationships/hdphoto" Target="../media/hdphoto5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hyperlink" Target="http://zalari.ru/files/files/2021-02-01-145846282.pdf" TargetMode="Externa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9.wdp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8FF05CE4-5BA9-CA92-1511-8C53DC46D430}"/>
              </a:ext>
            </a:extLst>
          </p:cNvPr>
          <p:cNvCxnSpPr>
            <a:cxnSpLocks/>
          </p:cNvCxnSpPr>
          <p:nvPr/>
        </p:nvCxnSpPr>
        <p:spPr>
          <a:xfrm>
            <a:off x="2766000" y="0"/>
            <a:ext cx="0" cy="41484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A3674F6-7233-D6A3-0058-982DEB126520}"/>
              </a:ext>
            </a:extLst>
          </p:cNvPr>
          <p:cNvCxnSpPr>
            <a:cxnSpLocks/>
          </p:cNvCxnSpPr>
          <p:nvPr/>
        </p:nvCxnSpPr>
        <p:spPr>
          <a:xfrm>
            <a:off x="2766000" y="4779000"/>
            <a:ext cx="0" cy="2079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EABA29F2-33EF-E672-19C5-9A28B2906CF2}"/>
              </a:ext>
            </a:extLst>
          </p:cNvPr>
          <p:cNvCxnSpPr>
            <a:cxnSpLocks/>
          </p:cNvCxnSpPr>
          <p:nvPr/>
        </p:nvCxnSpPr>
        <p:spPr>
          <a:xfrm>
            <a:off x="3062333" y="4513220"/>
            <a:ext cx="91296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4F545F4A-F079-83BE-3040-1EDF1ED765A2}"/>
              </a:ext>
            </a:extLst>
          </p:cNvPr>
          <p:cNvCxnSpPr>
            <a:cxnSpLocks/>
          </p:cNvCxnSpPr>
          <p:nvPr/>
        </p:nvCxnSpPr>
        <p:spPr>
          <a:xfrm>
            <a:off x="0" y="4513220"/>
            <a:ext cx="249477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52F0E97-521F-3E9E-257C-D7B2620A3126}"/>
              </a:ext>
            </a:extLst>
          </p:cNvPr>
          <p:cNvSpPr txBox="1"/>
          <p:nvPr/>
        </p:nvSpPr>
        <p:spPr>
          <a:xfrm>
            <a:off x="3080622" y="451954"/>
            <a:ext cx="80999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Aptos Display" panose="020B0004020202020204" pitchFamily="34" charset="0"/>
              </a:rPr>
              <a:t>ОТЧЕТ  ОТДЕЛА ПОТРЕБИТЕЛЬСКОГО РЫНКА ТОВАРОВ, УСЛУГ и ЦЕНООБРАЗОВАНИЯ </a:t>
            </a:r>
          </a:p>
          <a:p>
            <a:r>
              <a:rPr lang="ru-RU" sz="4800" b="1" dirty="0">
                <a:solidFill>
                  <a:schemeClr val="bg1"/>
                </a:solidFill>
                <a:latin typeface="Aptos Display" panose="020B0004020202020204" pitchFamily="34" charset="0"/>
              </a:rPr>
              <a:t>ЗА 2025 год</a:t>
            </a:r>
          </a:p>
        </p:txBody>
      </p:sp>
    </p:spTree>
    <p:extLst>
      <p:ext uri="{BB962C8B-B14F-4D97-AF65-F5344CB8AC3E}">
        <p14:creationId xmlns:p14="http://schemas.microsoft.com/office/powerpoint/2010/main" val="337402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C63E6C96-3015-607D-784C-144D02B42BF3}"/>
              </a:ext>
            </a:extLst>
          </p:cNvPr>
          <p:cNvSpPr/>
          <p:nvPr/>
        </p:nvSpPr>
        <p:spPr>
          <a:xfrm>
            <a:off x="2541000" y="373500"/>
            <a:ext cx="6435000" cy="61110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B0186A5D-DB86-8644-88B3-8D7EEB11FB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465775"/>
              </p:ext>
            </p:extLst>
          </p:nvPr>
        </p:nvGraphicFramePr>
        <p:xfrm>
          <a:off x="-248999" y="0"/>
          <a:ext cx="12390037" cy="666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46BE13-8D22-42E6-F8D4-4180071D58A7}"/>
              </a:ext>
            </a:extLst>
          </p:cNvPr>
          <p:cNvSpPr txBox="1"/>
          <p:nvPr/>
        </p:nvSpPr>
        <p:spPr>
          <a:xfrm>
            <a:off x="3373619" y="2551837"/>
            <a:ext cx="51447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latin typeface="Times New Roman"/>
                <a:ea typeface="Times New Roman"/>
                <a:cs typeface="Times New Roman"/>
              </a:rPr>
              <a:t>Отдел в своей деятельности руководствуется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7519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3329373" y="3883910"/>
            <a:ext cx="1391838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ptos Display" panose="020B0004020202020204" pitchFamily="34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3361999" y="2604391"/>
            <a:ext cx="1379326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ptos Display" panose="020B0004020202020204" pitchFamily="34" charset="0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gray">
          <a:xfrm>
            <a:off x="4836000" y="3429000"/>
            <a:ext cx="6961615" cy="810000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Участие в организации и проведении выставок, </a:t>
            </a:r>
          </a:p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ярмарок, выездной торговли, проводимых конкурсах</a:t>
            </a:r>
            <a:endParaRPr lang="ru-RU" sz="1900" b="1" dirty="0">
              <a:solidFill>
                <a:prstClr val="black"/>
              </a:solidFill>
              <a:latin typeface="Aptos Display" panose="020B0004020202020204" pitchFamily="34" charset="0"/>
            </a:endParaRPr>
          </a:p>
        </p:txBody>
      </p:sp>
      <p:sp>
        <p:nvSpPr>
          <p:cNvPr id="39" name="AutoShape 9"/>
          <p:cNvSpPr>
            <a:spLocks noChangeArrowheads="1"/>
          </p:cNvSpPr>
          <p:nvPr/>
        </p:nvSpPr>
        <p:spPr bwMode="ltGray">
          <a:xfrm>
            <a:off x="4701000" y="6084000"/>
            <a:ext cx="7051614" cy="639624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b="1" dirty="0">
                <a:latin typeface="Aptos Display" panose="020B0004020202020204" pitchFamily="34" charset="0"/>
                <a:cs typeface="Times New Roman" pitchFamily="18" charset="0"/>
              </a:rPr>
              <a:t>Анализ состояния потребительского рынка</a:t>
            </a:r>
            <a:endParaRPr lang="ru-RU" b="1" dirty="0">
              <a:latin typeface="Aptos Display" panose="020B0004020202020204" pitchFamily="34" charset="0"/>
            </a:endParaRPr>
          </a:p>
        </p:txBody>
      </p:sp>
      <p:sp>
        <p:nvSpPr>
          <p:cNvPr id="40" name="AutoShape 11"/>
          <p:cNvSpPr>
            <a:spLocks noChangeArrowheads="1"/>
          </p:cNvSpPr>
          <p:nvPr/>
        </p:nvSpPr>
        <p:spPr bwMode="gray">
          <a:xfrm>
            <a:off x="4791000" y="2079000"/>
            <a:ext cx="6961616" cy="1270151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Формирование дислокаций хозяйствующих субъектов,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независимо от их организационно-правовой формы и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формы 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собственности </a:t>
            </a:r>
            <a:endParaRPr lang="ru-RU" sz="19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sp>
        <p:nvSpPr>
          <p:cNvPr id="71" name="Text Box 23"/>
          <p:cNvSpPr txBox="1">
            <a:spLocks noChangeArrowheads="1"/>
          </p:cNvSpPr>
          <p:nvPr/>
        </p:nvSpPr>
        <p:spPr bwMode="gray">
          <a:xfrm rot="16200000">
            <a:off x="-481046" y="3301593"/>
            <a:ext cx="4320003" cy="14248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I. </a:t>
            </a:r>
            <a:r>
              <a:rPr lang="ru-RU" sz="32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В сфере потребительского рынка</a:t>
            </a:r>
          </a:p>
        </p:txBody>
      </p:sp>
      <p:sp>
        <p:nvSpPr>
          <p:cNvPr id="75" name="Заголовок 3"/>
          <p:cNvSpPr txBox="1">
            <a:spLocks/>
          </p:cNvSpPr>
          <p:nvPr/>
        </p:nvSpPr>
        <p:spPr>
          <a:xfrm>
            <a:off x="0" y="26389"/>
            <a:ext cx="7047717" cy="8665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ln w="10541" cmpd="sng">
                  <a:solidFill>
                    <a:srgbClr val="000066"/>
                  </a:solidFill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ФУНКЦИИ ОТДЕЛА</a:t>
            </a:r>
            <a:endParaRPr lang="uk-UA" sz="4000" dirty="0">
              <a:ln w="10541" cmpd="sng">
                <a:solidFill>
                  <a:srgbClr val="000066"/>
                </a:solidFill>
                <a:prstDash val="solid"/>
              </a:ln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ltGray">
          <a:xfrm>
            <a:off x="4701000" y="4374000"/>
            <a:ext cx="7069676" cy="1620000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Осуществление мониторинга обеспеченности населения</a:t>
            </a:r>
          </a:p>
          <a:p>
            <a:pPr lvl="0" algn="just"/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торговыми  площадями 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– 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в 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торговле, посадочными </a:t>
            </a:r>
            <a:endParaRPr lang="ru-RU" sz="1900" b="1" dirty="0" smtClean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lvl="0" algn="just"/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местами – в общественном питании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, рабочими местами 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– </a:t>
            </a:r>
          </a:p>
          <a:p>
            <a:pPr lvl="0" algn="just"/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в 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бытовом обслуживании</a:t>
            </a:r>
          </a:p>
        </p:txBody>
      </p:sp>
      <p:sp>
        <p:nvSpPr>
          <p:cNvPr id="82" name="AutoShape 7"/>
          <p:cNvSpPr>
            <a:spLocks noChangeArrowheads="1"/>
          </p:cNvSpPr>
          <p:nvPr/>
        </p:nvSpPr>
        <p:spPr bwMode="gray">
          <a:xfrm>
            <a:off x="4791000" y="819000"/>
            <a:ext cx="7069675" cy="1169999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>
              <a:tabLst>
                <a:tab pos="5195888" algn="l"/>
              </a:tabLst>
            </a:pPr>
            <a:r>
              <a:rPr lang="ru-RU" sz="1900" b="1" dirty="0">
                <a:latin typeface="Aptos Display" panose="020B0004020202020204" pitchFamily="34" charset="0"/>
              </a:rPr>
              <a:t>Создание условий для обеспечения </a:t>
            </a:r>
            <a:r>
              <a:rPr lang="ru-RU" sz="1900" b="1" dirty="0" smtClean="0">
                <a:latin typeface="Aptos Display" panose="020B0004020202020204" pitchFamily="34" charset="0"/>
              </a:rPr>
              <a:t>жителей </a:t>
            </a:r>
          </a:p>
          <a:p>
            <a:pPr lvl="0" algn="just">
              <a:tabLst>
                <a:tab pos="5195888" algn="l"/>
              </a:tabLst>
            </a:pPr>
            <a:r>
              <a:rPr lang="ru-RU" sz="1900" b="1" dirty="0" smtClean="0">
                <a:latin typeface="Aptos Display" panose="020B0004020202020204" pitchFamily="34" charset="0"/>
              </a:rPr>
              <a:t>Заларинского муниципального округа услугами </a:t>
            </a:r>
          </a:p>
          <a:p>
            <a:pPr lvl="0" algn="just">
              <a:tabLst>
                <a:tab pos="5195888" algn="l"/>
              </a:tabLst>
            </a:pPr>
            <a:r>
              <a:rPr lang="ru-RU" sz="1900" b="1" dirty="0" smtClean="0">
                <a:latin typeface="Aptos Display" panose="020B0004020202020204" pitchFamily="34" charset="0"/>
              </a:rPr>
              <a:t>торговли, общественного питания и бытового</a:t>
            </a:r>
          </a:p>
          <a:p>
            <a:pPr lvl="0" algn="just">
              <a:tabLst>
                <a:tab pos="5195888" algn="l"/>
              </a:tabLst>
            </a:pPr>
            <a:r>
              <a:rPr lang="ru-RU" sz="1900" b="1" dirty="0" smtClean="0">
                <a:latin typeface="Aptos Display" panose="020B0004020202020204" pitchFamily="34" charset="0"/>
              </a:rPr>
              <a:t>обслуживания</a:t>
            </a:r>
            <a:endParaRPr lang="ru-RU" sz="1900" b="1" dirty="0">
              <a:latin typeface="Aptos Display" panose="020B00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CB82F4EF-E378-70CE-9ED2-C2DC44A270FE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006EB06B-1A59-DEED-DB11-1E253BDBAB5B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4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2709337" y="4196341"/>
            <a:ext cx="1490216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ptos Display" panose="020B0004020202020204" pitchFamily="34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2726962" y="2543230"/>
            <a:ext cx="1472591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ptos Display" panose="020B0004020202020204" pitchFamily="34" charset="0"/>
            </a:endParaRPr>
          </a:p>
        </p:txBody>
      </p:sp>
      <p:sp>
        <p:nvSpPr>
          <p:cNvPr id="38" name="AutoShape 7"/>
          <p:cNvSpPr>
            <a:spLocks noChangeArrowheads="1"/>
          </p:cNvSpPr>
          <p:nvPr/>
        </p:nvSpPr>
        <p:spPr bwMode="gray">
          <a:xfrm>
            <a:off x="4199554" y="5250396"/>
            <a:ext cx="7531857" cy="1449000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Предоставление муниципальной услуги «Установление 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тарифов на услуги, предоставляемые муниципальными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предприятиями и учреждениями»</a:t>
            </a:r>
          </a:p>
        </p:txBody>
      </p:sp>
      <p:sp>
        <p:nvSpPr>
          <p:cNvPr id="40" name="AutoShape 11"/>
          <p:cNvSpPr>
            <a:spLocks noChangeArrowheads="1"/>
          </p:cNvSpPr>
          <p:nvPr/>
        </p:nvSpPr>
        <p:spPr bwMode="gray">
          <a:xfrm>
            <a:off x="4199554" y="3453842"/>
            <a:ext cx="7527943" cy="1484999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Подготовка и предоставление информаций  об изменениях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размера платы граждан за коммунальные услуги,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связанного с устанавливаемыми (установленными)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тарифами для населения коммунальных услуг по </a:t>
            </a:r>
          </a:p>
          <a:p>
            <a:pPr lvl="0" algn="just"/>
            <a:r>
              <a:rPr lang="ru-RU" sz="1900" b="1" dirty="0" err="1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Заларинскому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муниципальному округу</a:t>
            </a:r>
            <a:endParaRPr lang="ru-RU" sz="1900" b="1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71" name="Text Box 23"/>
          <p:cNvSpPr txBox="1">
            <a:spLocks noChangeArrowheads="1"/>
          </p:cNvSpPr>
          <p:nvPr/>
        </p:nvSpPr>
        <p:spPr bwMode="gray">
          <a:xfrm rot="16200000">
            <a:off x="-1002127" y="2699438"/>
            <a:ext cx="4710397" cy="9787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II. </a:t>
            </a:r>
            <a:r>
              <a:rPr lang="ru-RU" sz="32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В сфере ценообразования</a:t>
            </a:r>
          </a:p>
        </p:txBody>
      </p:sp>
      <p:sp>
        <p:nvSpPr>
          <p:cNvPr id="82" name="AutoShape 7"/>
          <p:cNvSpPr>
            <a:spLocks noChangeArrowheads="1"/>
          </p:cNvSpPr>
          <p:nvPr/>
        </p:nvSpPr>
        <p:spPr bwMode="gray">
          <a:xfrm>
            <a:off x="4199554" y="1820159"/>
            <a:ext cx="7471917" cy="1368643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Формирование предложений по ценовой политике и ее 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реализации, методам государственного регулирования и 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уровню цен на продукцию и услуги, утверждаемых </a:t>
            </a:r>
          </a:p>
          <a:p>
            <a:pPr lvl="0" algn="just"/>
            <a:r>
              <a:rPr lang="ru-RU" sz="20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администрацией </a:t>
            </a:r>
            <a:endParaRPr lang="ru-RU" sz="1900" b="1" dirty="0">
              <a:solidFill>
                <a:prstClr val="black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gray">
          <a:xfrm>
            <a:off x="4199554" y="158604"/>
            <a:ext cx="7525572" cy="1350000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20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Проведение мониторинга ценовой ситуации на основные </a:t>
            </a:r>
          </a:p>
          <a:p>
            <a:pPr lvl="0" algn="just"/>
            <a:r>
              <a:rPr lang="ru-RU" sz="20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продовольственные товары </a:t>
            </a:r>
          </a:p>
        </p:txBody>
      </p:sp>
    </p:spTree>
    <p:extLst>
      <p:ext uri="{BB962C8B-B14F-4D97-AF65-F5344CB8AC3E}">
        <p14:creationId xmlns:p14="http://schemas.microsoft.com/office/powerpoint/2010/main" val="143422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2885739" y="3988209"/>
            <a:ext cx="1391838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2912480" y="2269748"/>
            <a:ext cx="1379326" cy="605244"/>
          </a:xfrm>
          <a:prstGeom prst="rightArrow">
            <a:avLst/>
          </a:prstGeom>
          <a:solidFill>
            <a:srgbClr val="0D27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39" name="AutoShape 9"/>
          <p:cNvSpPr>
            <a:spLocks noChangeArrowheads="1"/>
          </p:cNvSpPr>
          <p:nvPr/>
        </p:nvSpPr>
        <p:spPr bwMode="ltGray">
          <a:xfrm>
            <a:off x="4476000" y="5229000"/>
            <a:ext cx="7339124" cy="1305000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ru-RU" sz="2000" b="1" dirty="0">
                <a:latin typeface="Aptos Display" panose="020B0004020202020204" pitchFamily="34" charset="0"/>
                <a:cs typeface="Times New Roman" pitchFamily="18" charset="0"/>
              </a:rPr>
              <a:t>Проведение «горячей линии» и разъяснительной </a:t>
            </a:r>
          </a:p>
          <a:p>
            <a:r>
              <a:rPr lang="ru-RU" sz="2000" b="1" dirty="0">
                <a:latin typeface="Aptos Display" panose="020B0004020202020204" pitchFamily="34" charset="0"/>
                <a:cs typeface="Times New Roman" pitchFamily="18" charset="0"/>
              </a:rPr>
              <a:t>работы  в рамках проведения </a:t>
            </a:r>
            <a:r>
              <a:rPr lang="ru-RU" sz="2000" b="1" dirty="0" smtClean="0">
                <a:latin typeface="Aptos Display" panose="020B0004020202020204" pitchFamily="34" charset="0"/>
                <a:cs typeface="Times New Roman" pitchFamily="18" charset="0"/>
              </a:rPr>
              <a:t>месячников </a:t>
            </a:r>
          </a:p>
          <a:p>
            <a:r>
              <a:rPr lang="ru-RU" sz="2000" b="1" dirty="0" smtClean="0"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2000" b="1" dirty="0">
                <a:latin typeface="Aptos Display" panose="020B0004020202020204" pitchFamily="34" charset="0"/>
                <a:cs typeface="Times New Roman" pitchFamily="18" charset="0"/>
              </a:rPr>
              <a:t>по качеству товаров</a:t>
            </a:r>
          </a:p>
        </p:txBody>
      </p:sp>
      <p:sp>
        <p:nvSpPr>
          <p:cNvPr id="40" name="AutoShape 11"/>
          <p:cNvSpPr>
            <a:spLocks noChangeArrowheads="1"/>
          </p:cNvSpPr>
          <p:nvPr/>
        </p:nvSpPr>
        <p:spPr bwMode="gray">
          <a:xfrm>
            <a:off x="4476000" y="3399385"/>
            <a:ext cx="7300638" cy="1578525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Организация взаимодействия с заинтересованными </a:t>
            </a:r>
          </a:p>
          <a:p>
            <a:pPr lvl="0" algn="just"/>
            <a:r>
              <a:rPr lang="ru-RU" sz="1900" b="1" dirty="0" err="1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службами:ТО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Роспотребнадзором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, ТО </a:t>
            </a:r>
            <a:r>
              <a:rPr lang="ru-RU" sz="1900" b="1" dirty="0" err="1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Россельхознадзором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,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МО МВД России «Заларинский», службой Ветеринарии ИО,</a:t>
            </a:r>
          </a:p>
          <a:p>
            <a:pPr lvl="0" algn="just"/>
            <a:r>
              <a:rPr lang="ru-RU" sz="1900" b="1" dirty="0" err="1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Зиминской</a:t>
            </a:r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СББЖ, ОНД МЧС России ИО по </a:t>
            </a:r>
            <a:r>
              <a:rPr lang="ru-RU" sz="1900" b="1" dirty="0" err="1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Заларинскому</a:t>
            </a:r>
            <a:endParaRPr lang="ru-RU" sz="1900" b="1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lvl="0" algn="just"/>
            <a:r>
              <a:rPr lang="ru-RU" sz="1900" b="1" dirty="0" smtClean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району </a:t>
            </a:r>
            <a:endParaRPr lang="ru-RU" sz="1900" b="1" dirty="0">
              <a:solidFill>
                <a:schemeClr val="bg1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71" name="Text Box 23"/>
          <p:cNvSpPr txBox="1">
            <a:spLocks noChangeArrowheads="1"/>
          </p:cNvSpPr>
          <p:nvPr/>
        </p:nvSpPr>
        <p:spPr bwMode="gray">
          <a:xfrm rot="16200000">
            <a:off x="-821358" y="3055111"/>
            <a:ext cx="4784850" cy="8679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II</a:t>
            </a:r>
            <a:r>
              <a:rPr lang="en-US" sz="28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I</a:t>
            </a:r>
            <a:r>
              <a:rPr lang="ru-RU" sz="2800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. В сфере защиты прав потребителей</a:t>
            </a:r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ltGray">
          <a:xfrm>
            <a:off x="4476000" y="1969187"/>
            <a:ext cx="7320924" cy="1206366"/>
          </a:xfrm>
          <a:prstGeom prst="roundRect">
            <a:avLst>
              <a:gd name="adj" fmla="val 11505"/>
            </a:avLst>
          </a:prstGeom>
          <a:solidFill>
            <a:srgbClr val="D8D8D8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Принимать участие в проведении месячников, </a:t>
            </a:r>
          </a:p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организованных на территории Иркутской области в </a:t>
            </a:r>
          </a:p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рамках качества и безопасности реализуемой продукции </a:t>
            </a:r>
          </a:p>
          <a:p>
            <a:pPr lvl="0" algn="just"/>
            <a:r>
              <a:rPr lang="ru-RU" sz="1900" b="1" dirty="0">
                <a:solidFill>
                  <a:prstClr val="black"/>
                </a:solidFill>
                <a:latin typeface="Aptos Display" panose="020B0004020202020204" pitchFamily="34" charset="0"/>
                <a:cs typeface="Times New Roman" pitchFamily="18" charset="0"/>
              </a:rPr>
              <a:t>и защиты прав потребителей</a:t>
            </a:r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gray">
          <a:xfrm>
            <a:off x="4476000" y="461575"/>
            <a:ext cx="7300639" cy="1270151"/>
          </a:xfrm>
          <a:prstGeom prst="roundRect">
            <a:avLst>
              <a:gd name="adj" fmla="val 11505"/>
            </a:avLst>
          </a:prstGeom>
          <a:solidFill>
            <a:srgbClr val="0D2772"/>
          </a:solidFill>
          <a:ln w="6350" algn="ctr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Осуществлять рассмотрение жалоб потребителей,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консультирование их по вопросам защиты законных </a:t>
            </a:r>
          </a:p>
          <a:p>
            <a:pPr lvl="0" algn="just"/>
            <a:r>
              <a:rPr lang="ru-RU" sz="19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интересов и прав потребителей</a:t>
            </a:r>
            <a:endParaRPr lang="ru-RU" sz="1900" b="1" dirty="0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22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8"/>
          <p:cNvSpPr>
            <a:spLocks noChangeArrowheads="1"/>
          </p:cNvSpPr>
          <p:nvPr/>
        </p:nvSpPr>
        <p:spPr bwMode="auto">
          <a:xfrm>
            <a:off x="471371" y="49997"/>
            <a:ext cx="1095658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0D2772"/>
                </a:solidFill>
                <a:latin typeface="Aptos Display" panose="020B0004020202020204" pitchFamily="34" charset="0"/>
                <a:ea typeface="Times New Roman"/>
                <a:cs typeface="Times New Roman"/>
              </a:rPr>
              <a:t>Отдел осуществляет  свою деятельность во взаимодействии с</a:t>
            </a:r>
            <a:endParaRPr lang="ru-RU" sz="3200" b="1" dirty="0"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428A05C8-6C9C-B8F2-074D-9ACCBE598013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06FE6109-BC7F-0779-0854-FA0FB71A7BE8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12DF8B14-9E61-B366-751C-7A6FF626829C}"/>
              </a:ext>
            </a:extLst>
          </p:cNvPr>
          <p:cNvSpPr/>
          <p:nvPr/>
        </p:nvSpPr>
        <p:spPr>
          <a:xfrm>
            <a:off x="1281000" y="1355676"/>
            <a:ext cx="5440573" cy="2476465"/>
          </a:xfrm>
          <a:prstGeom prst="roundRect">
            <a:avLst/>
          </a:prstGeom>
          <a:noFill/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3888" defTabSz="711200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Территориальными </a:t>
            </a:r>
          </a:p>
          <a:p>
            <a:pPr marL="623888" defTabSz="711200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органами федеральных </a:t>
            </a:r>
          </a:p>
          <a:p>
            <a:pPr marL="623888" defTabSz="711200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служб, осуществляющими </a:t>
            </a:r>
          </a:p>
          <a:p>
            <a:pPr marL="623888" defTabSz="711200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свою деятельность </a:t>
            </a:r>
          </a:p>
          <a:p>
            <a:pPr marL="623888" defTabSz="711200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на территории района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D0214CE6-746E-D044-5B85-6EFEE01DE878}"/>
              </a:ext>
            </a:extLst>
          </p:cNvPr>
          <p:cNvSpPr/>
          <p:nvPr/>
        </p:nvSpPr>
        <p:spPr>
          <a:xfrm>
            <a:off x="1375221" y="1528887"/>
            <a:ext cx="585000" cy="579951"/>
          </a:xfrm>
          <a:prstGeom prst="ellipse">
            <a:avLst/>
          </a:prstGeom>
          <a:solidFill>
            <a:srgbClr val="0D2772"/>
          </a:solidFill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092B32FE-6636-2AF5-A2DB-3CCAE7FBF36F}"/>
              </a:ext>
            </a:extLst>
          </p:cNvPr>
          <p:cNvSpPr/>
          <p:nvPr/>
        </p:nvSpPr>
        <p:spPr>
          <a:xfrm>
            <a:off x="7041000" y="1355676"/>
            <a:ext cx="4810571" cy="2476465"/>
          </a:xfrm>
          <a:prstGeom prst="roundRect">
            <a:avLst/>
          </a:prstGeom>
          <a:noFill/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00113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Отделами и </a:t>
            </a:r>
          </a:p>
          <a:p>
            <a:pPr marL="900113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подразделениями </a:t>
            </a:r>
          </a:p>
          <a:p>
            <a:pPr marL="900113"/>
            <a:r>
              <a:rPr lang="ru-RU" sz="2400" dirty="0">
                <a:solidFill>
                  <a:srgbClr val="0D2772"/>
                </a:solidFill>
                <a:latin typeface="Aptos Display" panose="020B0004020202020204" pitchFamily="34" charset="0"/>
              </a:rPr>
              <a:t>администрации </a:t>
            </a:r>
            <a:r>
              <a:rPr lang="ru-RU" sz="2400" dirty="0" err="1" smtClean="0">
                <a:solidFill>
                  <a:srgbClr val="0D2772"/>
                </a:solidFill>
                <a:latin typeface="Aptos Display" panose="020B0004020202020204" pitchFamily="34" charset="0"/>
              </a:rPr>
              <a:t>Заларинского</a:t>
            </a:r>
            <a:r>
              <a:rPr lang="ru-RU" sz="2400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 муниципального округа</a:t>
            </a:r>
            <a:endParaRPr lang="ru-RU" sz="2400" dirty="0">
              <a:solidFill>
                <a:srgbClr val="0D2772"/>
              </a:solidFill>
              <a:latin typeface="Aptos Display" panose="020B0004020202020204" pitchFamily="34" charset="0"/>
            </a:endParaRPr>
          </a:p>
          <a:p>
            <a:pPr marL="900113"/>
            <a:endParaRPr lang="ru-RU" sz="2400" dirty="0"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32533713-1CFB-389B-B642-B86E8F5101CD}"/>
              </a:ext>
            </a:extLst>
          </p:cNvPr>
          <p:cNvSpPr/>
          <p:nvPr/>
        </p:nvSpPr>
        <p:spPr>
          <a:xfrm>
            <a:off x="997285" y="4136351"/>
            <a:ext cx="4365000" cy="2476465"/>
          </a:xfrm>
          <a:prstGeom prst="roundRect">
            <a:avLst/>
          </a:prstGeom>
          <a:noFill/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9625" defTabSz="711200"/>
            <a:r>
              <a:rPr lang="ru-RU" sz="2800" dirty="0">
                <a:solidFill>
                  <a:srgbClr val="0D2772"/>
                </a:solidFill>
                <a:latin typeface="Aptos Display" panose="020B0004020202020204" pitchFamily="34" charset="0"/>
              </a:rPr>
              <a:t>Организациями, </a:t>
            </a:r>
          </a:p>
          <a:p>
            <a:pPr marL="809625" defTabSz="711200"/>
            <a:r>
              <a:rPr lang="ru-RU" sz="2800" dirty="0">
                <a:solidFill>
                  <a:srgbClr val="0D2772"/>
                </a:solidFill>
                <a:latin typeface="Aptos Display" panose="020B0004020202020204" pitchFamily="34" charset="0"/>
              </a:rPr>
              <a:t>союзами, </a:t>
            </a:r>
          </a:p>
          <a:p>
            <a:pPr marL="809625" defTabSz="711200"/>
            <a:r>
              <a:rPr lang="ru-RU" sz="2800" dirty="0">
                <a:solidFill>
                  <a:srgbClr val="0D2772"/>
                </a:solidFill>
                <a:latin typeface="Aptos Display" panose="020B0004020202020204" pitchFamily="34" charset="0"/>
              </a:rPr>
              <a:t>ассоциациями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FDB577C4-B573-A0CC-95E7-D54FC09DB7C7}"/>
              </a:ext>
            </a:extLst>
          </p:cNvPr>
          <p:cNvSpPr/>
          <p:nvPr/>
        </p:nvSpPr>
        <p:spPr>
          <a:xfrm>
            <a:off x="6095999" y="4136351"/>
            <a:ext cx="5755571" cy="2476465"/>
          </a:xfrm>
          <a:prstGeom prst="roundRect">
            <a:avLst/>
          </a:prstGeom>
          <a:noFill/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defTabSz="711200"/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Представителями иных </a:t>
            </a:r>
          </a:p>
          <a:p>
            <a:pPr marL="630238" defTabSz="711200"/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хозяйствующих субъектов, </a:t>
            </a:r>
          </a:p>
          <a:p>
            <a:pPr marL="630238" defTabSz="711200"/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независимо от их </a:t>
            </a:r>
            <a:r>
              <a:rPr lang="ru-RU" sz="2000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организационно-правовых форм </a:t>
            </a:r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и форм </a:t>
            </a:r>
            <a:r>
              <a:rPr lang="ru-RU" sz="2000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собственности</a:t>
            </a:r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, </a:t>
            </a:r>
          </a:p>
          <a:p>
            <a:pPr marL="630238" defTabSz="711200"/>
            <a:r>
              <a:rPr lang="ru-RU" sz="2000" dirty="0">
                <a:solidFill>
                  <a:srgbClr val="0D2772"/>
                </a:solidFill>
                <a:latin typeface="Aptos Display" panose="020B0004020202020204" pitchFamily="34" charset="0"/>
              </a:rPr>
              <a:t>осуществляющих деятельность на территории </a:t>
            </a:r>
            <a:r>
              <a:rPr lang="ru-RU" sz="2000" dirty="0" err="1" smtClean="0">
                <a:solidFill>
                  <a:srgbClr val="0D2772"/>
                </a:solidFill>
                <a:latin typeface="Aptos Display" panose="020B0004020202020204" pitchFamily="34" charset="0"/>
              </a:rPr>
              <a:t>Заларинского</a:t>
            </a:r>
            <a:r>
              <a:rPr lang="ru-RU" sz="2000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 муниципального округа</a:t>
            </a:r>
            <a:endParaRPr lang="ru-RU" dirty="0"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5E04B5DF-F6CA-0920-ABD1-B62717126E99}"/>
              </a:ext>
            </a:extLst>
          </p:cNvPr>
          <p:cNvCxnSpPr>
            <a:cxnSpLocks/>
          </p:cNvCxnSpPr>
          <p:nvPr/>
        </p:nvCxnSpPr>
        <p:spPr>
          <a:xfrm>
            <a:off x="11734800" y="-7675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9006F5D2-5682-439D-B7E5-476FEF36064C}"/>
              </a:ext>
            </a:extLst>
          </p:cNvPr>
          <p:cNvCxnSpPr>
            <a:cxnSpLocks/>
          </p:cNvCxnSpPr>
          <p:nvPr/>
        </p:nvCxnSpPr>
        <p:spPr>
          <a:xfrm flipH="1">
            <a:off x="11288230" y="433576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AF17105B-E149-575C-A845-208BF7B1030F}"/>
              </a:ext>
            </a:extLst>
          </p:cNvPr>
          <p:cNvSpPr/>
          <p:nvPr/>
        </p:nvSpPr>
        <p:spPr>
          <a:xfrm>
            <a:off x="7221000" y="1528888"/>
            <a:ext cx="585000" cy="579951"/>
          </a:xfrm>
          <a:prstGeom prst="ellipse">
            <a:avLst/>
          </a:prstGeom>
          <a:solidFill>
            <a:srgbClr val="0D2772"/>
          </a:solidFill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9B477698-00F0-9775-B475-D50D0147132F}"/>
              </a:ext>
            </a:extLst>
          </p:cNvPr>
          <p:cNvSpPr/>
          <p:nvPr/>
        </p:nvSpPr>
        <p:spPr>
          <a:xfrm>
            <a:off x="1281000" y="4419000"/>
            <a:ext cx="585000" cy="579951"/>
          </a:xfrm>
          <a:prstGeom prst="ellipse">
            <a:avLst/>
          </a:prstGeom>
          <a:solidFill>
            <a:srgbClr val="0D2772"/>
          </a:solidFill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0EF6F6CC-6613-4E9D-83CA-4C31FE27CDE5}"/>
              </a:ext>
            </a:extLst>
          </p:cNvPr>
          <p:cNvSpPr/>
          <p:nvPr/>
        </p:nvSpPr>
        <p:spPr>
          <a:xfrm>
            <a:off x="6232927" y="4329000"/>
            <a:ext cx="585000" cy="579951"/>
          </a:xfrm>
          <a:prstGeom prst="ellipse">
            <a:avLst/>
          </a:prstGeom>
          <a:solidFill>
            <a:srgbClr val="0D2772"/>
          </a:solidFill>
          <a:ln>
            <a:solidFill>
              <a:srgbClr val="0D277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848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8828" y="549000"/>
            <a:ext cx="1073217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Потребительский рынок Заларинского муниципального округа достаточно активно развивается. В настоящее время в </a:t>
            </a:r>
            <a:r>
              <a:rPr lang="ru-RU" sz="1600" dirty="0" err="1" smtClean="0"/>
              <a:t>Заларинском</a:t>
            </a:r>
            <a:r>
              <a:rPr lang="ru-RU" sz="1600" dirty="0" smtClean="0"/>
              <a:t> округе работают крупные торговые </a:t>
            </a:r>
            <a:r>
              <a:rPr lang="ru-RU" sz="1600" dirty="0" err="1" smtClean="0"/>
              <a:t>ритейлерские</a:t>
            </a:r>
            <a:r>
              <a:rPr lang="ru-RU" sz="1600" dirty="0" smtClean="0"/>
              <a:t> сети федерального, регионального уровня, такие как </a:t>
            </a:r>
            <a:r>
              <a:rPr lang="ru-RU" sz="1600" dirty="0" err="1" smtClean="0"/>
              <a:t>мультиформатная</a:t>
            </a:r>
            <a:r>
              <a:rPr lang="ru-RU" sz="1600" dirty="0" smtClean="0"/>
              <a:t> сеть «Магнит», «Пятерочка», «Абсолют». Представлены 2 </a:t>
            </a:r>
            <a:r>
              <a:rPr lang="ru-RU" sz="1600" dirty="0" err="1" smtClean="0"/>
              <a:t>дискаунта</a:t>
            </a:r>
            <a:r>
              <a:rPr lang="ru-RU" sz="1600" dirty="0" smtClean="0"/>
              <a:t> торговых сетей (продовольственные и частично непродовольственные товары) «Светофор» и «Хлеб-Соль»,  Непродовольственный сегмент представлен такими марками как  «ДНС», «Сеть техники». Отвечая на запросы потребителей, расширяются такие каналы продаж как интернет торговля </a:t>
            </a:r>
            <a:r>
              <a:rPr lang="ru-RU" sz="1600" dirty="0" err="1" smtClean="0"/>
              <a:t>Wildberries</a:t>
            </a:r>
            <a:r>
              <a:rPr lang="ru-RU" sz="1600" dirty="0" smtClean="0"/>
              <a:t>, </a:t>
            </a:r>
            <a:r>
              <a:rPr lang="en-US" sz="1600" dirty="0" smtClean="0"/>
              <a:t>OZON</a:t>
            </a:r>
            <a:r>
              <a:rPr lang="ru-RU" sz="1600" dirty="0" smtClean="0"/>
              <a:t>. </a:t>
            </a:r>
          </a:p>
          <a:p>
            <a:r>
              <a:rPr lang="ru-RU" sz="1600" dirty="0" smtClean="0"/>
              <a:t>       Важнейшим направлением развития потребительского рынка и услуг является совершенствование его инфраструктуры, предусматривающее создание комфортных условий проживания населения по месту жительства, повышение качества и культуры обслуживания.</a:t>
            </a:r>
          </a:p>
          <a:p>
            <a:r>
              <a:rPr lang="ru-RU" sz="1600" dirty="0" smtClean="0"/>
              <a:t>       Потребительский рынок Заларинского округа по состоянию на 01.01.2026г. представляет собой развитую сеть предприятий торговли, общественного питания и бытовых услуг различных типов и видов, которая включает</a:t>
            </a:r>
          </a:p>
          <a:p>
            <a:r>
              <a:rPr lang="ru-RU" sz="1600" dirty="0" smtClean="0"/>
              <a:t> 255 объектов (на 01.01.2026г. – 19250,5) объекта, в том числе:</a:t>
            </a:r>
          </a:p>
          <a:p>
            <a:r>
              <a:rPr lang="ru-RU" sz="1600" dirty="0" smtClean="0"/>
              <a:t>- 4 супермаркета, торговой площадью 2876 </a:t>
            </a:r>
            <a:r>
              <a:rPr lang="ru-RU" sz="1600" dirty="0" err="1" smtClean="0"/>
              <a:t>кв.м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- 88 </a:t>
            </a:r>
            <a:r>
              <a:rPr lang="ru-RU" sz="1600" dirty="0" err="1" smtClean="0"/>
              <a:t>минимаркетов</a:t>
            </a:r>
            <a:r>
              <a:rPr lang="ru-RU" sz="1600" dirty="0" smtClean="0"/>
              <a:t> (магазинов «У дома», «Продукты», торговой площадью 5377,3 </a:t>
            </a:r>
            <a:r>
              <a:rPr lang="ru-RU" sz="1600" dirty="0" err="1" smtClean="0"/>
              <a:t>кв.м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- 117 универсальных и специализированных </a:t>
            </a:r>
            <a:r>
              <a:rPr lang="ru-RU" sz="1600" dirty="0"/>
              <a:t> </a:t>
            </a:r>
            <a:r>
              <a:rPr lang="ru-RU" sz="1600" dirty="0" smtClean="0"/>
              <a:t>(ТПС) магазинов, в том числе расположенных в торговых комплексах и центрах, торговой площадью 10737,2кв.м,</a:t>
            </a:r>
          </a:p>
          <a:p>
            <a:r>
              <a:rPr lang="ru-RU" sz="1600" dirty="0" smtClean="0"/>
              <a:t>- 30 не продовольственных</a:t>
            </a:r>
            <a:r>
              <a:rPr lang="ru-RU" sz="1600" dirty="0"/>
              <a:t>, торговой площадью </a:t>
            </a:r>
            <a:r>
              <a:rPr lang="ru-RU" sz="1600" dirty="0" smtClean="0"/>
              <a:t>10737,2кв.м</a:t>
            </a:r>
          </a:p>
          <a:p>
            <a:r>
              <a:rPr lang="ru-RU" sz="1600" dirty="0" smtClean="0"/>
              <a:t>- 2 объектов нестационарной торговли круглогодичного размещения,</a:t>
            </a:r>
          </a:p>
          <a:p>
            <a:r>
              <a:rPr lang="ru-RU" sz="1600" dirty="0" smtClean="0"/>
              <a:t>- 6 торговые центры, дома,</a:t>
            </a:r>
          </a:p>
          <a:p>
            <a:r>
              <a:rPr lang="ru-RU" sz="1600" dirty="0" smtClean="0"/>
              <a:t>- 13 павильонов, </a:t>
            </a:r>
          </a:p>
          <a:p>
            <a:r>
              <a:rPr lang="ru-RU" sz="1600" dirty="0" smtClean="0"/>
              <a:t>- 2 объекты мобильной торговли</a:t>
            </a:r>
          </a:p>
          <a:p>
            <a:r>
              <a:rPr lang="ru-RU" sz="1600" dirty="0" smtClean="0"/>
              <a:t>- 69 предприятия общественного питания, с числом посадочных мест 2775</a:t>
            </a:r>
            <a:endParaRPr lang="ru-RU" sz="1600" dirty="0" smtClean="0">
              <a:solidFill>
                <a:srgbClr val="0000FF"/>
              </a:solidFill>
            </a:endParaRPr>
          </a:p>
          <a:p>
            <a:r>
              <a:rPr lang="ru-RU" sz="1600" dirty="0" smtClean="0">
                <a:solidFill>
                  <a:srgbClr val="0000FF"/>
                </a:solidFill>
              </a:rPr>
              <a:t>- </a:t>
            </a:r>
            <a:r>
              <a:rPr lang="ru-RU" sz="1600" dirty="0" smtClean="0"/>
              <a:t>69 объектов бытового обслуживания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77855EC0-F537-A14F-6A6B-2E9D2604151F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23BB26FD-18D2-6D54-AD29-35852DC85843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F374E94C-F151-CE38-A3CE-88CE4C5A306B}"/>
              </a:ext>
            </a:extLst>
          </p:cNvPr>
          <p:cNvCxnSpPr>
            <a:cxnSpLocks/>
          </p:cNvCxnSpPr>
          <p:nvPr/>
        </p:nvCxnSpPr>
        <p:spPr>
          <a:xfrm>
            <a:off x="11649742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EF83A7B-D689-EDB8-6DFD-886CCE660CC9}"/>
              </a:ext>
            </a:extLst>
          </p:cNvPr>
          <p:cNvCxnSpPr>
            <a:cxnSpLocks/>
          </p:cNvCxnSpPr>
          <p:nvPr/>
        </p:nvCxnSpPr>
        <p:spPr>
          <a:xfrm flipH="1">
            <a:off x="11203172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1D67915-FBA2-E6F7-416C-45297CE15450}"/>
              </a:ext>
            </a:extLst>
          </p:cNvPr>
          <p:cNvSpPr txBox="1"/>
          <p:nvPr/>
        </p:nvSpPr>
        <p:spPr>
          <a:xfrm>
            <a:off x="206331" y="36860"/>
            <a:ext cx="10929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Состояние </a:t>
            </a:r>
            <a:r>
              <a:rPr lang="ru-RU" sz="3200" b="1" dirty="0">
                <a:solidFill>
                  <a:srgbClr val="0D2772"/>
                </a:solidFill>
                <a:latin typeface="Aptos Display" panose="020B0004020202020204" pitchFamily="34" charset="0"/>
              </a:rPr>
              <a:t>потребительского рынка</a:t>
            </a:r>
          </a:p>
        </p:txBody>
      </p:sp>
    </p:spTree>
    <p:extLst>
      <p:ext uri="{BB962C8B-B14F-4D97-AF65-F5344CB8AC3E}">
        <p14:creationId xmlns:p14="http://schemas.microsoft.com/office/powerpoint/2010/main" val="41015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000" y="414000"/>
            <a:ext cx="4576845" cy="396915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C:\Users\Bondareva.ZALADMIN\Downloads\XXL_height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C:\Users\Bondareva.ZALADMIN\Downloads\XXL_height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00" y="3068999"/>
            <a:ext cx="4590000" cy="3656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052" y="3069000"/>
            <a:ext cx="4831948" cy="364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981000" y="864000"/>
            <a:ext cx="4185000" cy="323165"/>
          </a:xfrm>
          <a:prstGeom prst="rect">
            <a:avLst/>
          </a:prstGeom>
          <a:ln>
            <a:solidFill>
              <a:srgbClr val="0D277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Магазин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«ПЯТЕРОЧКА» п. Тыреть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1D67915-FBA2-E6F7-416C-45297CE15450}"/>
              </a:ext>
            </a:extLst>
          </p:cNvPr>
          <p:cNvSpPr txBox="1"/>
          <p:nvPr/>
        </p:nvSpPr>
        <p:spPr>
          <a:xfrm>
            <a:off x="741000" y="0"/>
            <a:ext cx="10218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2025 году открылись объекты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торговли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5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351000" y="774000"/>
            <a:ext cx="3718762" cy="553998"/>
          </a:xfrm>
          <a:prstGeom prst="rect">
            <a:avLst/>
          </a:prstGeom>
          <a:ln>
            <a:solidFill>
              <a:srgbClr val="0D277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Магазин 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«Сладкий рай»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C:\Users\Bondareva.ZALADMIN\Downloads\XXL_height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C:\Users\Bondareva.ZALADMIN\Downloads\XXL_height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1D67915-FBA2-E6F7-416C-45297CE15450}"/>
              </a:ext>
            </a:extLst>
          </p:cNvPr>
          <p:cNvSpPr txBox="1"/>
          <p:nvPr/>
        </p:nvSpPr>
        <p:spPr>
          <a:xfrm>
            <a:off x="921000" y="0"/>
            <a:ext cx="10218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2025 году открылись объекты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торговли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D:\1771332362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1000" y="729000"/>
            <a:ext cx="3240000" cy="57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28" name="Picture 4" descr="D:\17713323623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000" y="1674000"/>
            <a:ext cx="5625000" cy="421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53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:\1771332362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000" y="4554000"/>
            <a:ext cx="3744500" cy="21062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326000" y="154773"/>
            <a:ext cx="1012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ОТКРЫТИЕ ОБЪЕКТОВ ОБЩЕСТВЕННОГО ПИТАНИЯ</a:t>
            </a:r>
            <a:endParaRPr lang="ru-RU" sz="2800" b="1" dirty="0">
              <a:solidFill>
                <a:srgbClr val="0D2772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000" y="684000"/>
            <a:ext cx="4723599" cy="333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000" y="684000"/>
            <a:ext cx="3838347" cy="486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0166" y="964834"/>
            <a:ext cx="2205000" cy="32633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04" name="Picture 4" descr="D:\17713323623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71000" y="4284000"/>
            <a:ext cx="4134500" cy="23256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71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325124" y="99000"/>
            <a:ext cx="11713301" cy="130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Наличие сети </a:t>
            </a:r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объектов торговли </a:t>
            </a:r>
            <a:r>
              <a:rPr lang="ru-RU" sz="400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на </a:t>
            </a:r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01.01.2026 </a:t>
            </a:r>
            <a:r>
              <a:rPr lang="ru-RU" sz="400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</a:rPr>
              <a:t>г.</a:t>
            </a:r>
            <a:endParaRPr lang="uk-UA" sz="4000" dirty="0">
              <a:ln w="18415" cmpd="sng">
                <a:noFill/>
                <a:prstDash val="solid"/>
              </a:ln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455165485"/>
              </p:ext>
            </p:extLst>
          </p:nvPr>
        </p:nvGraphicFramePr>
        <p:xfrm>
          <a:off x="169382" y="1593233"/>
          <a:ext cx="11601551" cy="539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625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310389"/>
              </p:ext>
            </p:extLst>
          </p:nvPr>
        </p:nvGraphicFramePr>
        <p:xfrm>
          <a:off x="0" y="0"/>
          <a:ext cx="12016862" cy="76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94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" y="332656"/>
            <a:ext cx="12162012" cy="117876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ru-RU" sz="32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Численность работающих в сфере потребительского </a:t>
            </a:r>
            <a:r>
              <a:rPr lang="ru-RU" sz="3200" b="1" cap="none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рынка </a:t>
            </a:r>
            <a:r>
              <a:rPr kumimoji="0" lang="ru-RU" sz="3200" b="1" i="0" u="none" strike="noStrike" kern="1200" cap="none" normalizeH="0" baseline="0" noProof="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cs typeface="Times New Roman" pitchFamily="18" charset="0"/>
              </a:rPr>
              <a:t>за 2022 </a:t>
            </a:r>
            <a:r>
              <a:rPr kumimoji="0" lang="ru-RU" sz="3200" b="1" i="0" u="none" strike="noStrike" kern="1200" cap="none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cs typeface="Times New Roman" pitchFamily="18" charset="0"/>
              </a:rPr>
              <a:t>г.- </a:t>
            </a:r>
            <a:r>
              <a:rPr kumimoji="0" lang="ru-RU" sz="3200" b="1" i="0" u="none" strike="noStrike" kern="1200" cap="none" normalizeH="0" baseline="0" noProof="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cs typeface="Times New Roman" pitchFamily="18" charset="0"/>
              </a:rPr>
              <a:t>2025 </a:t>
            </a:r>
            <a:r>
              <a:rPr kumimoji="0" lang="ru-RU" sz="3200" b="1" i="0" u="none" strike="noStrike" kern="1200" cap="none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cs typeface="Times New Roman" pitchFamily="18" charset="0"/>
              </a:rPr>
              <a:t>годы</a:t>
            </a:r>
            <a:br>
              <a:rPr kumimoji="0" lang="ru-RU" sz="3200" b="1" i="0" u="none" strike="noStrike" kern="1200" cap="none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cs typeface="Times New Roman" pitchFamily="18" charset="0"/>
              </a:rPr>
            </a:br>
            <a:endParaRPr kumimoji="0" lang="ru-RU" sz="3200" b="1" i="0" u="none" strike="noStrike" kern="1200" cap="none" normalizeH="0" baseline="0" noProof="0" dirty="0">
              <a:ln w="18415" cmpd="sng">
                <a:noFill/>
                <a:prstDash val="solid"/>
              </a:ln>
              <a:solidFill>
                <a:srgbClr val="0D2772"/>
              </a:solidFill>
              <a:effectLst/>
              <a:uLnTx/>
              <a:uFillTx/>
              <a:latin typeface="Aptos Display" panose="020B0004020202020204" pitchFamily="34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61771531"/>
              </p:ext>
            </p:extLst>
          </p:nvPr>
        </p:nvGraphicFramePr>
        <p:xfrm>
          <a:off x="156000" y="1629000"/>
          <a:ext cx="12105000" cy="5154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838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8983320"/>
              </p:ext>
            </p:extLst>
          </p:nvPr>
        </p:nvGraphicFramePr>
        <p:xfrm>
          <a:off x="-14020" y="1134000"/>
          <a:ext cx="11848306" cy="57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A6D5FF-2BFA-D042-E503-D106F0F780E2}"/>
              </a:ext>
            </a:extLst>
          </p:cNvPr>
          <p:cNvSpPr txBox="1"/>
          <p:nvPr/>
        </p:nvSpPr>
        <p:spPr>
          <a:xfrm>
            <a:off x="-14020" y="234000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Aptos Display" panose="020B0004020202020204" pitchFamily="34" charset="0"/>
              </a:rPr>
              <a:t>Мониторинг заработной платы </a:t>
            </a:r>
          </a:p>
          <a:p>
            <a:pPr algn="ctr"/>
            <a:r>
              <a:rPr lang="ru-RU" sz="3200" b="1" dirty="0">
                <a:latin typeface="Aptos Display" panose="020B0004020202020204" pitchFamily="34" charset="0"/>
              </a:rPr>
              <a:t>в сфере торговли  за </a:t>
            </a:r>
            <a:r>
              <a:rPr lang="ru-RU" sz="3200" b="1" dirty="0" smtClean="0">
                <a:latin typeface="Aptos Display" panose="020B0004020202020204" pitchFamily="34" charset="0"/>
              </a:rPr>
              <a:t>2024 </a:t>
            </a:r>
            <a:r>
              <a:rPr lang="ru-RU" sz="3200" b="1" dirty="0">
                <a:latin typeface="Aptos Display" panose="020B0004020202020204" pitchFamily="34" charset="0"/>
              </a:rPr>
              <a:t>г.- </a:t>
            </a:r>
            <a:r>
              <a:rPr lang="ru-RU" sz="3200" b="1" dirty="0" smtClean="0">
                <a:latin typeface="Aptos Display" panose="020B0004020202020204" pitchFamily="34" charset="0"/>
              </a:rPr>
              <a:t>2025 </a:t>
            </a:r>
            <a:r>
              <a:rPr lang="ru-RU" sz="3200" b="1" dirty="0">
                <a:latin typeface="Aptos Display" panose="020B0004020202020204" pitchFamily="34" charset="0"/>
              </a:rPr>
              <a:t>г.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A28F32B3-F997-B252-3BF6-32D5527A0906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A9FFADC-F4D1-40FE-5605-BB05DE3FAFF6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901FD779-1CE5-28AF-64D4-494450BD9B4F}"/>
              </a:ext>
            </a:extLst>
          </p:cNvPr>
          <p:cNvCxnSpPr>
            <a:cxnSpLocks/>
          </p:cNvCxnSpPr>
          <p:nvPr/>
        </p:nvCxnSpPr>
        <p:spPr>
          <a:xfrm>
            <a:off x="11697586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9978D4FF-3731-6E5E-3168-968E1A75A9B3}"/>
              </a:ext>
            </a:extLst>
          </p:cNvPr>
          <p:cNvCxnSpPr>
            <a:cxnSpLocks/>
          </p:cNvCxnSpPr>
          <p:nvPr/>
        </p:nvCxnSpPr>
        <p:spPr>
          <a:xfrm flipH="1">
            <a:off x="11251016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4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0"/>
            <a:ext cx="121920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2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ptos Display" panose="020B0004020202020204" pitchFamily="34" charset="0"/>
              </a:rPr>
              <a:t>Потребительская кооперация района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10999" y="864837"/>
            <a:ext cx="7697081" cy="57467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ru-RU" sz="1900" dirty="0" smtClean="0">
                <a:latin typeface="Aptos Display" panose="020B0004020202020204" pitchFamily="34" charset="0"/>
                <a:cs typeface="Times New Roman" pitchFamily="18" charset="0"/>
              </a:rPr>
              <a:t>	</a:t>
            </a:r>
            <a:r>
              <a:rPr lang="ru-RU" sz="1800" dirty="0" smtClean="0">
                <a:latin typeface="Aptos Display" panose="020B0004020202020204" pitchFamily="34" charset="0"/>
              </a:rPr>
              <a:t> 	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На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территории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Заларинского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муниципального округа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по состоянию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на 01.01.2026г. осуществляют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деятельность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11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магазинов потребительской кооперации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, 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что составляет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5,2%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от общего количества  магазинов в районе.</a:t>
            </a:r>
          </a:p>
          <a:p>
            <a:pPr algn="just">
              <a:buNone/>
            </a:pP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		В населенных пунктах: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Жизневка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Халты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Мостовка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– это единственные магазины для жителей.</a:t>
            </a:r>
          </a:p>
          <a:p>
            <a:pPr algn="just">
              <a:buNone/>
            </a:pP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                 В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Заларинском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ПОСПО -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5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магазинов, это магазины ТПС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в                                    п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Залари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– 2 («Колос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» и магазин №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8 на ул. Геологическая, 1-1), в населенных пунктах :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с.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Новочеремхово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д.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Илганское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д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.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Романово.                         В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отчетном периоде из-за постоянных убытков, и как требующие капитального ремонта, были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закрыты и проданы: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магазин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№6, контора ПОСПО, полученные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средства были направлены на приобретение товаров и погашение задолженности. Магазин в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                       с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Бажир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с декабря 2024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года 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выставлен на продажу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		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В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Заларинском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ТПК (торгово-потребительский кооператив) магазины расположены в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6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населенных пунктах: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Сорты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Жизневка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Aptos Display" panose="020B0004020202020204" pitchFamily="34" charset="0"/>
                <a:cs typeface="Times New Roman" pitchFamily="18" charset="0"/>
              </a:rPr>
              <a:t>Бабагай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Халты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, Черемшанка,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Мостовка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. За истекший период не удалось сохранить все магазины: пожаром в ноябре 2024 года причинен ущерб зданию магазина ТПС в с.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Бабагай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, ведутся ремонтные работы; 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в д.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Жизневка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магазин работает до 14 часов (продавец приезжает из </a:t>
            </a:r>
            <a:r>
              <a:rPr lang="ru-RU" sz="1800" dirty="0" smtClean="0">
                <a:latin typeface="Aptos Display" panose="020B0004020202020204" pitchFamily="34" charset="0"/>
                <a:cs typeface="Times New Roman" pitchFamily="18" charset="0"/>
              </a:rPr>
              <a:t>уч.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Халты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); в д. </a:t>
            </a:r>
            <a:r>
              <a:rPr lang="ru-RU" sz="1800" dirty="0" err="1">
                <a:latin typeface="Aptos Display" panose="020B0004020202020204" pitchFamily="34" charset="0"/>
                <a:cs typeface="Times New Roman" pitchFamily="18" charset="0"/>
              </a:rPr>
              <a:t>Мостовка</a:t>
            </a: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 магазин законсервирован на зимний период. </a:t>
            </a:r>
          </a:p>
          <a:p>
            <a:pPr algn="just">
              <a:buNone/>
            </a:pPr>
            <a:r>
              <a:rPr lang="ru-RU" sz="1800" dirty="0">
                <a:latin typeface="Aptos Display" panose="020B0004020202020204" pitchFamily="34" charset="0"/>
                <a:cs typeface="Times New Roman" pitchFamily="18" charset="0"/>
              </a:rPr>
              <a:t>				</a:t>
            </a:r>
            <a:endParaRPr lang="ru-RU" sz="1800" i="1" dirty="0">
              <a:latin typeface="Aptos Display" panose="020B0004020202020204" pitchFamily="34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999" y="4037594"/>
            <a:ext cx="4092801" cy="2091405"/>
          </a:xfrm>
          <a:prstGeom prst="round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70330" y="6303813"/>
            <a:ext cx="3175100" cy="307777"/>
          </a:xfrm>
          <a:prstGeom prst="rect">
            <a:avLst/>
          </a:prstGeom>
          <a:ln>
            <a:solidFill>
              <a:srgbClr val="0D277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Магазин «Универмаг»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01"/>
          <a:stretch/>
        </p:blipFill>
        <p:spPr bwMode="auto">
          <a:xfrm>
            <a:off x="8121001" y="787626"/>
            <a:ext cx="3766767" cy="2644609"/>
          </a:xfrm>
          <a:prstGeom prst="round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14900" y="3498386"/>
            <a:ext cx="2835000" cy="307777"/>
          </a:xfrm>
          <a:prstGeom prst="rect">
            <a:avLst/>
          </a:prstGeom>
          <a:solidFill>
            <a:schemeClr val="bg1"/>
          </a:solidFill>
          <a:ln>
            <a:solidFill>
              <a:srgbClr val="0D277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Магазин ТПС с.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Новочеремхово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56831266-64DB-7DB0-167C-4A7D9FD5A618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6DE09FBE-6F0C-7E1C-E3C7-B4D11B9AF9CE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26E1CE9D-A8F7-FC3B-0D7B-E50222E49DB8}"/>
              </a:ext>
            </a:extLst>
          </p:cNvPr>
          <p:cNvCxnSpPr>
            <a:cxnSpLocks/>
          </p:cNvCxnSpPr>
          <p:nvPr/>
        </p:nvCxnSpPr>
        <p:spPr>
          <a:xfrm>
            <a:off x="11697586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A253B9B9-A14D-5820-F830-10982F14CC80}"/>
              </a:ext>
            </a:extLst>
          </p:cNvPr>
          <p:cNvCxnSpPr>
            <a:cxnSpLocks/>
          </p:cNvCxnSpPr>
          <p:nvPr/>
        </p:nvCxnSpPr>
        <p:spPr>
          <a:xfrm flipH="1">
            <a:off x="11251016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75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696000" y="0"/>
            <a:ext cx="11239126" cy="720001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ru-RU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Выездная торговля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01000" y="672358"/>
            <a:ext cx="105303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целях создания условий для обеспечения населенных пунктов, где отсутствует стационарные торговые объекты, товарами первой необходимости,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Заларинского муниципального округа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деятельность осуществляют предприниматели из Зиминского района: ИП Абалакова </a:t>
            </a:r>
            <a:r>
              <a:rPr lang="ru-RU" dirty="0">
                <a:latin typeface="Times New Roman"/>
                <a:ea typeface="Times New Roman"/>
              </a:rPr>
              <a:t>Анастасия Юрьевна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ИП Грязина Татьяна Сергеевна, которые обслуживают удаленные и малочисленные населенные пункты.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Кроме этого, в отдаленные населенные пункты осуществляют доставку хлеба и хлебобулочных изделий: ИП Романова А.Н.,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Теванян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К.А., Васильева О.В.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1000" y="2274838"/>
            <a:ext cx="545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66001" y="2483326"/>
            <a:ext cx="38141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 ИП  ГРЯЗИНА Т.С.</a:t>
            </a:r>
          </a:p>
          <a:p>
            <a:pPr lvl="0"/>
            <a:endParaRPr lang="ru-RU" sz="2000" b="1" dirty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Новочеремховское</a:t>
            </a:r>
            <a:r>
              <a:rPr lang="ru-RU" sz="2000" b="1" u="sng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МО: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Ремезовский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, д.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Бухарова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0" algn="ctr"/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Карлук</a:t>
            </a:r>
            <a:endParaRPr lang="ru-RU" sz="2000" b="1" dirty="0" smtClean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Семеновское МО: </a:t>
            </a:r>
          </a:p>
          <a:p>
            <a:pPr lvl="0" algn="ctr"/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Корсунгай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(когда поступают заявки)</a:t>
            </a:r>
          </a:p>
          <a:p>
            <a:pPr lvl="0"/>
            <a:endParaRPr lang="ru-RU" sz="2000" dirty="0">
              <a:solidFill>
                <a:srgbClr val="0D277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1000" y="2510604"/>
            <a:ext cx="40800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ИП АБАЛАКОВА А.Ю.</a:t>
            </a:r>
          </a:p>
          <a:p>
            <a:pPr lvl="0" algn="ctr"/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Троицкое МО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lvl="0" algn="ctr"/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Дмитриевка, з. </a:t>
            </a:r>
            <a:r>
              <a:rPr lang="ru-RU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Замазчикова</a:t>
            </a:r>
            <a:r>
              <a:rPr lang="ru-RU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д. </a:t>
            </a:r>
            <a:r>
              <a:rPr lang="ru-RU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Мостовка</a:t>
            </a:r>
            <a:r>
              <a:rPr lang="ru-RU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з. Щербакова</a:t>
            </a:r>
            <a:r>
              <a:rPr lang="ru-RU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2000" b="1" u="sng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Бажирское</a:t>
            </a:r>
            <a:r>
              <a:rPr lang="ru-RU" sz="2000" b="1" u="sng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МО:</a:t>
            </a:r>
          </a:p>
          <a:p>
            <a:pPr lvl="0" algn="ctr"/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расное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Поле,с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Бажир</a:t>
            </a:r>
            <a:endParaRPr lang="ru-RU" sz="2000" b="1" dirty="0" smtClean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u="sng" dirty="0" err="1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Моисеевское</a:t>
            </a:r>
            <a:r>
              <a:rPr lang="ru-RU" sz="2000" b="1" u="sng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МО:   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уч.Верхний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уч.Благодатный</a:t>
            </a:r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ctr"/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д. </a:t>
            </a:r>
            <a:r>
              <a:rPr lang="ru-RU" sz="2000" b="1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Березкино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u="sng" dirty="0" err="1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Ханжиновское</a:t>
            </a:r>
            <a:r>
              <a:rPr lang="ru-RU" sz="2000" b="1" u="sng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МО:</a:t>
            </a:r>
          </a:p>
          <a:p>
            <a:pPr lvl="0" algn="ctr"/>
            <a:r>
              <a:rPr lang="ru-RU" sz="20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ч. Николаевский (по заявкам)</a:t>
            </a:r>
          </a:p>
        </p:txBody>
      </p:sp>
      <p:pic>
        <p:nvPicPr>
          <p:cNvPr id="1026" name="Picture 2" descr="C:\Users\Bondareva.ZALADMIN\Downloads\cab605619cc20f0adf3fe11e785edff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00" y="2285302"/>
            <a:ext cx="4230000" cy="42084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29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893036" y="461291"/>
            <a:ext cx="10405927" cy="3237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контроля за ценовой ситуацией на потребительском рынке </a:t>
            </a:r>
          </a:p>
          <a:p>
            <a:pPr algn="just">
              <a:spcBef>
                <a:spcPts val="0"/>
              </a:spcBef>
            </a:pP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Заларинского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содействия ее стабилизации в рамках установленных полномочий осуществлялось информационно-аналитическое наблюдение за состоянием продовольственного рынка муниципального образования. 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Отделом проводится еженедельный мониторинг ценовой ситуации на продовольственном рынке по товарам, представляющим социальную значимость (по 30-ти наименованиям), в целях своевременного информирования Правительства Иркутской области и Управления Федеральной антимонопольной службы по Иркутской области и прокуратуры Иркутской области.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100" name="Picture 4" descr="https://www.merlana.lt/site/gallery/6057/pic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36" y="4014000"/>
            <a:ext cx="10405927" cy="262088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5E46DC63-0D9A-2206-1A0B-499DDB4FF6E2}"/>
              </a:ext>
            </a:extLst>
          </p:cNvPr>
          <p:cNvCxnSpPr>
            <a:cxnSpLocks/>
          </p:cNvCxnSpPr>
          <p:nvPr/>
        </p:nvCxnSpPr>
        <p:spPr>
          <a:xfrm>
            <a:off x="446570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30EF71BA-A7AF-73A6-14C7-E80A44649043}"/>
              </a:ext>
            </a:extLst>
          </p:cNvPr>
          <p:cNvCxnSpPr>
            <a:cxnSpLocks/>
          </p:cNvCxnSpPr>
          <p:nvPr/>
        </p:nvCxnSpPr>
        <p:spPr>
          <a:xfrm flipH="1">
            <a:off x="0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A3A841B5-BD5E-93F0-D58A-BD73FED976D1}"/>
              </a:ext>
            </a:extLst>
          </p:cNvPr>
          <p:cNvCxnSpPr>
            <a:cxnSpLocks/>
          </p:cNvCxnSpPr>
          <p:nvPr/>
        </p:nvCxnSpPr>
        <p:spPr>
          <a:xfrm>
            <a:off x="11697586" y="-76201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2390EAF8-24D8-7354-0507-C54D113AD02F}"/>
              </a:ext>
            </a:extLst>
          </p:cNvPr>
          <p:cNvCxnSpPr>
            <a:cxnSpLocks/>
          </p:cNvCxnSpPr>
          <p:nvPr/>
        </p:nvCxnSpPr>
        <p:spPr>
          <a:xfrm flipH="1">
            <a:off x="11251016" y="36505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0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2018" y="36150"/>
            <a:ext cx="11790000" cy="93610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Динамика минимальных цен  на основные</a:t>
            </a:r>
            <a:br>
              <a:rPr lang="ru-RU" sz="2800" b="1" dirty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</a:br>
            <a:r>
              <a:rPr lang="ru-RU" sz="2800" b="1" dirty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 продукты питания по состоянию на </a:t>
            </a:r>
            <a:r>
              <a:rPr lang="ru-RU" sz="2800" b="1" dirty="0" smtClean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01.01.2025 </a:t>
            </a:r>
            <a:r>
              <a:rPr lang="ru-RU" sz="2800" b="1" dirty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г. и </a:t>
            </a:r>
            <a:r>
              <a:rPr lang="ru-RU" sz="2800" b="1" dirty="0" smtClean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01.01.2026 </a:t>
            </a:r>
            <a:r>
              <a:rPr lang="ru-RU" sz="2800" b="1" dirty="0">
                <a:ln w="1905">
                  <a:noFill/>
                </a:ln>
                <a:solidFill>
                  <a:srgbClr val="0D277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ptos Display" panose="020B0004020202020204" pitchFamily="34" charset="0"/>
              </a:rPr>
              <a:t>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273646"/>
              </p:ext>
            </p:extLst>
          </p:nvPr>
        </p:nvGraphicFramePr>
        <p:xfrm>
          <a:off x="741000" y="1138549"/>
          <a:ext cx="8820001" cy="5264775"/>
        </p:xfrm>
        <a:graphic>
          <a:graphicData uri="http://schemas.openxmlformats.org/drawingml/2006/table">
            <a:tbl>
              <a:tblPr firstRow="1" bandRow="1">
                <a:effectLst/>
                <a:tableStyleId>{0505E3EF-67EA-436B-97B2-0124C06EBD24}</a:tableStyleId>
              </a:tblPr>
              <a:tblGrid>
                <a:gridCol w="4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6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03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13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16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288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 № п/п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Наименование товара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01.01.2025 </a:t>
                      </a:r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г.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На </a:t>
                      </a:r>
                      <a:r>
                        <a:rPr lang="ru-RU" sz="1400" u="none" strike="noStrike" dirty="0" smtClean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01.01.2026 </a:t>
                      </a:r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г.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Рост цен, %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Мука пшеничная (сорт высший),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57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2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Крупа рисовая (сорт первый),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124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3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Крупа гречневая (сорт первый),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148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3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Макаронные изделия (сорт высший),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122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7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Масло подсолнечное рафинированное,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174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Сахар песок,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104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7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Соль поваренная, 1 кг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111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8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Чай черный байховый,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835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106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9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Говядина,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750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136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Свинина,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6</a:t>
                      </a:r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118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11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Мясо кур,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305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</a:rPr>
                        <a:t>107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12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Рыба мороженая,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280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143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13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Хлеб белый из пшеничной муки, 1 кг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126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21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Хлеб черный ржаной, ржано-пшеничный,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</a:rPr>
                        <a:t>105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Молоко питьевое (</a:t>
                      </a:r>
                      <a:r>
                        <a:rPr lang="ru-RU" sz="1400" b="1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м.д.ж</a:t>
                      </a:r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. 2,5-4%),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124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Масло сливочное (</a:t>
                      </a:r>
                      <a:r>
                        <a:rPr lang="ru-RU" sz="1400" b="1" i="0" u="none" strike="noStrik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м.д.ж</a:t>
                      </a:r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. 82,5%),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1250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126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17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Лук репчатый свежий,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52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113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18</a:t>
                      </a:r>
                      <a:endParaRPr lang="ru-RU" sz="1400" b="1" i="0" u="none" strike="noStrike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Капуста белокочанная свежая,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</a:rPr>
                        <a:t>1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 Display" panose="020B0004020202020204" pitchFamily="34" charset="0"/>
                        </a:rPr>
                        <a:t>09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62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19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Морковь столовая свежая,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114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6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74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20</a:t>
                      </a:r>
                      <a:endParaRPr lang="ru-RU" sz="1400" b="1" i="0" u="none" strike="noStrike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Яблоки свежие, 1 кг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2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70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1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 Display" panose="020B0004020202020204" pitchFamily="34" charset="0"/>
                        </a:rPr>
                        <a:t>33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119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ln>
                            <a:noFill/>
                          </a:ln>
                          <a:effectLst/>
                          <a:latin typeface="Aptos Display" panose="020B0004020202020204" pitchFamily="34" charset="0"/>
                        </a:rPr>
                        <a:t>21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7827" marR="7827" marT="5870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Яйцо столовое 1 категории (С1), 1 десяток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1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45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11</a:t>
                      </a:r>
                      <a:r>
                        <a:rPr lang="en-US" sz="1400" b="1" i="0" u="none" strike="noStrike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ptos Display" panose="020B0004020202020204" pitchFamily="34" charset="0"/>
                        </a:rPr>
                        <a:t>5</a:t>
                      </a:r>
                      <a:endParaRPr lang="ru-RU" sz="1400" b="1" i="0" u="none" strike="noStrike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27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  <a:alpha val="3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245999" y="5655683"/>
            <a:ext cx="25460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00FF"/>
                </a:solidFill>
              </a:rPr>
              <a:t>*</a:t>
            </a:r>
            <a:r>
              <a:rPr lang="ru-RU" sz="1400" b="1" dirty="0"/>
              <a:t> - рост цен более 10 %</a:t>
            </a:r>
          </a:p>
          <a:p>
            <a:r>
              <a:rPr lang="ru-RU" sz="1400" b="1" dirty="0">
                <a:solidFill>
                  <a:srgbClr val="FF0000"/>
                </a:solidFill>
              </a:rPr>
              <a:t>* </a:t>
            </a:r>
            <a:r>
              <a:rPr lang="ru-RU" sz="1400" b="1" dirty="0"/>
              <a:t>- рост цен 20 % и более</a:t>
            </a:r>
          </a:p>
          <a:p>
            <a:pPr marL="285750" indent="-285750">
              <a:buFont typeface="Arial" charset="0"/>
              <a:buChar char="•"/>
            </a:pPr>
            <a:endParaRPr lang="ru-RU" sz="1400" b="1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54" b="92182" l="9375" r="89509">
                        <a14:foregroundMark x1="45208" y1="5927" x2="46652" y2="2932"/>
                        <a14:foregroundMark x1="66065" y1="7453" x2="67634" y2="7818"/>
                        <a14:foregroundMark x1="46652" y1="2932" x2="48991" y2="3477"/>
                        <a14:foregroundMark x1="67634" y1="7818" x2="68527" y2="18893"/>
                        <a14:foregroundMark x1="32589" y1="25081" x2="45313" y2="977"/>
                        <a14:foregroundMark x1="45313" y1="977" x2="50003" y2="1285"/>
                        <a14:foregroundMark x1="66790" y1="5881" x2="72321" y2="18241"/>
                        <a14:foregroundMark x1="72321" y1="18241" x2="72321" y2="21173"/>
                        <a14:foregroundMark x1="27009" y1="90228" x2="47321" y2="92182"/>
                        <a14:foregroundMark x1="47321" y1="92182" x2="51563" y2="88274"/>
                        <a14:backgroundMark x1="40402" y1="15309" x2="40637" y2="12903"/>
                        <a14:backgroundMark x1="46364" y1="7009" x2="40402" y2="22476"/>
                        <a14:backgroundMark x1="50446" y1="326" x2="68304" y2="26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000" y="2034000"/>
            <a:ext cx="2924999" cy="309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311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avatars.mds.yandex.net/get-zen_doc/1863556/pub_5f6c9d43449d076856212169_5f6ca156449d0768562b31c5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761" y="3993622"/>
            <a:ext cx="3102650" cy="1745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zen_doc/1137439/pub_5ad77bd9bcf1bc28caeddaf3_5ad78159dd2484ea53f1dfd9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15" y="3858860"/>
            <a:ext cx="2565249" cy="1923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ytimg.com/vi/rh_zkCeQJ9Y/maxresdefault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9" b="9718"/>
          <a:stretch/>
        </p:blipFill>
        <p:spPr bwMode="auto">
          <a:xfrm>
            <a:off x="8578962" y="3993622"/>
            <a:ext cx="3682194" cy="1693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98527" y="150655"/>
            <a:ext cx="11700000" cy="1124744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Обеспечение максимально прямого доступа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normalizeH="0" baseline="0" noProof="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продуктов </a:t>
            </a:r>
            <a:r>
              <a:rPr kumimoji="0" lang="ru-RU" sz="3200" b="1" i="0" u="none" strike="noStrike" kern="1200" cap="none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питания от производителей к потребителям</a:t>
            </a:r>
            <a:endParaRPr kumimoji="0" lang="ru-RU" sz="3200" b="1" i="0" u="none" strike="noStrike" kern="1200" cap="none" normalizeH="0" baseline="0" noProof="0" dirty="0">
              <a:ln w="18415" cmpd="sng">
                <a:noFill/>
                <a:prstDash val="solid"/>
              </a:ln>
              <a:solidFill>
                <a:srgbClr val="0D2772"/>
              </a:solidFill>
              <a:effectLst/>
              <a:uLnTx/>
              <a:uFillTx/>
              <a:latin typeface="Franklin Gothic Medium"/>
              <a:ea typeface="+mj-e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1000" y="1341341"/>
            <a:ext cx="10485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Aptos Display" panose="020B0004020202020204" pitchFamily="34" charset="0"/>
                <a:cs typeface="Times New Roman" pitchFamily="18" charset="0"/>
              </a:rPr>
              <a:t>	</a:t>
            </a:r>
            <a:r>
              <a:rPr lang="ru-RU" sz="2000" dirty="0" smtClean="0"/>
              <a:t>На территории </a:t>
            </a:r>
            <a:r>
              <a:rPr lang="ru-RU" sz="2000" dirty="0" smtClean="0">
                <a:hlinkClick r:id="rId5"/>
              </a:rPr>
              <a:t>Заларинского муниципального округа</a:t>
            </a:r>
            <a:r>
              <a:rPr lang="ru-RU" sz="2000" dirty="0" smtClean="0"/>
              <a:t> активно функционируют местные производители, обеспечивая население свежей продукцией.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Производством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хлеба и </a:t>
            </a:r>
            <a:r>
              <a:rPr lang="ru-RU" dirty="0" err="1">
                <a:latin typeface="Aptos Display" panose="020B0004020202020204" pitchFamily="34" charset="0"/>
                <a:cs typeface="Times New Roman" pitchFamily="18" charset="0"/>
              </a:rPr>
              <a:t>хлебо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-булочных изделий занимаются ИП </a:t>
            </a:r>
            <a:r>
              <a:rPr lang="ru-RU" dirty="0" err="1">
                <a:latin typeface="Aptos Display" panose="020B0004020202020204" pitchFamily="34" charset="0"/>
                <a:cs typeface="Times New Roman" pitchFamily="18" charset="0"/>
              </a:rPr>
              <a:t>Непокрытов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,  ИП </a:t>
            </a:r>
            <a:r>
              <a:rPr lang="ru-RU" dirty="0" err="1">
                <a:latin typeface="Aptos Display" panose="020B0004020202020204" pitchFamily="34" charset="0"/>
                <a:cs typeface="Times New Roman" pitchFamily="18" charset="0"/>
              </a:rPr>
              <a:t>Бородавкин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, ИП Мурадян, ИП Гриценко, ИП Яковлева, ИП </a:t>
            </a:r>
            <a:r>
              <a:rPr lang="ru-RU" dirty="0" err="1">
                <a:latin typeface="Aptos Display" panose="020B0004020202020204" pitchFamily="34" charset="0"/>
                <a:cs typeface="Times New Roman" pitchFamily="18" charset="0"/>
              </a:rPr>
              <a:t>Диканов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, ИП Романова,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ИП </a:t>
            </a:r>
            <a:r>
              <a:rPr lang="ru-RU" dirty="0" err="1">
                <a:latin typeface="Aptos Display" panose="020B0004020202020204" pitchFamily="34" charset="0"/>
                <a:cs typeface="Times New Roman" pitchFamily="18" charset="0"/>
              </a:rPr>
              <a:t>Теванян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, и другие представители малого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бизнеса.</a:t>
            </a:r>
          </a:p>
          <a:p>
            <a:pPr algn="just"/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ССПК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«Татьяна» -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осуществляет деятельность по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выпуску молочной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продукции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.</a:t>
            </a:r>
            <a:endParaRPr lang="ru-RU" dirty="0">
              <a:latin typeface="Aptos Display" panose="020B0004020202020204" pitchFamily="34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	В целом по району продукция местных товаропроизводителей реализуется через сеть более 50 собственных объектов торговли.</a:t>
            </a:r>
          </a:p>
        </p:txBody>
      </p:sp>
      <p:pic>
        <p:nvPicPr>
          <p:cNvPr id="16" name="Picture 6" descr="O_chevron001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640727" y="5614462"/>
            <a:ext cx="517525" cy="582613"/>
          </a:xfrm>
          <a:prstGeom prst="rect">
            <a:avLst/>
          </a:prstGeom>
          <a:noFill/>
        </p:spPr>
      </p:pic>
      <p:sp>
        <p:nvSpPr>
          <p:cNvPr id="21" name="AutoShape 4"/>
          <p:cNvSpPr>
            <a:spLocks noChangeArrowheads="1"/>
          </p:cNvSpPr>
          <p:nvPr/>
        </p:nvSpPr>
        <p:spPr bwMode="gray">
          <a:xfrm>
            <a:off x="1693040" y="6207433"/>
            <a:ext cx="2715448" cy="565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FDFDF"/>
              </a:gs>
              <a:gs pos="50000">
                <a:srgbClr val="DFDFDF">
                  <a:gamma/>
                  <a:tint val="24314"/>
                  <a:invGamma/>
                </a:srgbClr>
              </a:gs>
              <a:gs pos="100000">
                <a:srgbClr val="DFDFDF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Потребители</a:t>
            </a:r>
            <a:endParaRPr lang="ru-RU" sz="2400" b="1" dirty="0">
              <a:solidFill>
                <a:srgbClr val="0D2772"/>
              </a:solidFill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gray">
          <a:xfrm>
            <a:off x="6976834" y="6207433"/>
            <a:ext cx="4054931" cy="565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FDFDF"/>
              </a:gs>
              <a:gs pos="50000">
                <a:srgbClr val="DFDFDF">
                  <a:gamma/>
                  <a:tint val="24314"/>
                  <a:invGamma/>
                </a:srgbClr>
              </a:gs>
              <a:gs pos="100000">
                <a:srgbClr val="DFDFDF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Объекты социальной сферы</a:t>
            </a:r>
          </a:p>
        </p:txBody>
      </p:sp>
      <p:pic>
        <p:nvPicPr>
          <p:cNvPr id="1026" name="Picture 2" descr="На производстве используют только своё сырьё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410" y="4014105"/>
            <a:ext cx="2558589" cy="1699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1226963-3D6F-CF35-4955-176EB0071683}"/>
              </a:ext>
            </a:extLst>
          </p:cNvPr>
          <p:cNvSpPr txBox="1"/>
          <p:nvPr/>
        </p:nvSpPr>
        <p:spPr>
          <a:xfrm>
            <a:off x="4521000" y="3431894"/>
            <a:ext cx="3184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D2772"/>
                </a:solidFill>
                <a:latin typeface="Aptos Display" panose="020B0004020202020204" pitchFamily="34" charset="0"/>
              </a:rPr>
              <a:t>ПРОИЗВОДИТЕЛЬ</a:t>
            </a:r>
          </a:p>
        </p:txBody>
      </p:sp>
      <p:pic>
        <p:nvPicPr>
          <p:cNvPr id="4" name="Picture 6" descr="O_chevron001">
            <a:extLst>
              <a:ext uri="{FF2B5EF4-FFF2-40B4-BE49-F238E27FC236}">
                <a16:creationId xmlns:a16="http://schemas.microsoft.com/office/drawing/2014/main" xmlns="" id="{67094C77-D766-2DCD-755B-FC30B2D34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192067">
            <a:off x="8994592" y="5654534"/>
            <a:ext cx="517525" cy="5826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1599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696000" y="774001"/>
            <a:ext cx="10659363" cy="57149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>      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ea typeface="Calibri"/>
              </a:rPr>
              <a:t>В рамках создания условий для реализации сельскохозяйственной продукции на территории Заларинского муниципального округа организовано проведение ярмарочной деятельности.</a:t>
            </a:r>
            <a:endParaRPr lang="ru-RU" sz="2000" dirty="0">
              <a:ln w="18415" cmpd="sng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ea typeface="Times New Roman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         С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целью привлечения индивидуальных предпринимателей, крестьянско-фермерских и личных подсобных хозяйств, осуществляющих производство продуктов питания, в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2025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году проведено 104 ярмарки  «выходного дня» по реализации овощей, фруктов, зелени, ягод, рыбы и рыботоваров, молока и молочной продукции, мясопродуктов, колбасных изделий, хлеба и хлебобулочных изделий с участием: местных товаропроизводителей КФХ и ЛПХ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Заларинского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Зиминского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Нукутского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районов.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        На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территории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Заларинского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муниципального округа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проводятся ярмарки «выходного дня» на 2-х ярмарочных площадках: по адресу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р.п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Залари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, ул. Ленина, 83, на территории ООО ПКФ «Саяны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»,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еженедельно в субботу и воскресенье. Здесь организовано 69 мест для реализации продукции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сельхозпроизводства.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       На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территории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Тыретского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МО – по адресу п. Тыреть,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микр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.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Солерудник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,  9 «Б» ярмарки организованы с марта 2015 года и проводятся по субботам. Ассортимент продукции соответствующий, - товары местных СХТП. Ранее в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Тыретском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 МО неоднократно возникали проблемы с несанкционированной торговлей, поэтому именно в этом месте была организована ярмарка «Выходного дня» на 33 места.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0025" y="144000"/>
            <a:ext cx="103653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Times New Roman"/>
              </a:rPr>
              <a:t>ОРГАНИЗАЦИЯ И ПРОВЕДЕНИЕ </a:t>
            </a:r>
            <a:r>
              <a:rPr lang="ru-RU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Times New Roman"/>
              </a:rPr>
              <a:t>ЯРМАРОК в 2025г.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244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43339" y="1449000"/>
            <a:ext cx="12032836" cy="5175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17084157"/>
              </p:ext>
            </p:extLst>
          </p:nvPr>
        </p:nvGraphicFramePr>
        <p:xfrm>
          <a:off x="471000" y="684000"/>
          <a:ext cx="11025000" cy="635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46000" y="189000"/>
            <a:ext cx="116733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Times New Roman"/>
              </a:rPr>
              <a:t>ОРГАНИЗАЦИЯ И ПРОВЕДЕНИЕ ПРАЗДНИЧНЫХ ЯРМАРОК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61000" y="2529000"/>
            <a:ext cx="117211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«Земля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спорта</a:t>
            </a:r>
            <a:r>
              <a:rPr lang="ru-RU" dirty="0" smtClean="0">
                <a:solidFill>
                  <a:schemeClr val="bg1"/>
                </a:solidFill>
              </a:rPr>
              <a:t>»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000" y="4374000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«Сенной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базар»</a:t>
            </a:r>
          </a:p>
        </p:txBody>
      </p:sp>
      <p:sp>
        <p:nvSpPr>
          <p:cNvPr id="11" name="Овал 4"/>
          <p:cNvSpPr/>
          <p:nvPr/>
        </p:nvSpPr>
        <p:spPr>
          <a:xfrm>
            <a:off x="5615747" y="5460655"/>
            <a:ext cx="1157597" cy="11575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275" tIns="41275" rIns="41275" bIns="4127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6500" kern="1200"/>
          </a:p>
        </p:txBody>
      </p:sp>
      <p:sp>
        <p:nvSpPr>
          <p:cNvPr id="12" name="TextBox 11"/>
          <p:cNvSpPr txBox="1"/>
          <p:nvPr/>
        </p:nvSpPr>
        <p:spPr>
          <a:xfrm>
            <a:off x="5241000" y="3879000"/>
            <a:ext cx="1593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ярмарки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56000" y="5499000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«День села»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д. </a:t>
            </a:r>
            <a:r>
              <a:rPr lang="ru-RU" dirty="0" err="1" smtClean="0">
                <a:solidFill>
                  <a:schemeClr val="bg1"/>
                </a:solidFill>
              </a:rPr>
              <a:t>Сорты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51000" y="5499000"/>
            <a:ext cx="1744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>
                <a:solidFill>
                  <a:schemeClr val="bg1"/>
                </a:solidFill>
              </a:rPr>
              <a:t>Сельско</a:t>
            </a:r>
            <a:r>
              <a:rPr lang="ru-RU" dirty="0" smtClean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хозяйственная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43339" y="1449000"/>
            <a:ext cx="12032836" cy="5175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: скругленные углы 1"/>
          <p:cNvSpPr/>
          <p:nvPr/>
        </p:nvSpPr>
        <p:spPr>
          <a:xfrm>
            <a:off x="0" y="0"/>
            <a:ext cx="12192000" cy="626555"/>
          </a:xfrm>
          <a:prstGeom prst="round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Times New Roman"/>
              </a:rPr>
              <a:t>ПРОВЕДЕНИЕ ПРЗДНИЧНЫХ ЯРМАРОК</a:t>
            </a:r>
            <a:endParaRPr lang="ru-RU" sz="2800" b="1" dirty="0">
              <a:ln w="18415" cmpd="sng">
                <a:noFill/>
                <a:prstDash val="solid"/>
              </a:ln>
              <a:solidFill>
                <a:srgbClr val="0D2772"/>
              </a:solidFill>
              <a:latin typeface="Aptos Display" panose="020B0004020202020204" pitchFamily="34" charset="0"/>
              <a:ea typeface="Times New Roman"/>
            </a:endParaRPr>
          </a:p>
        </p:txBody>
      </p:sp>
      <p:pic>
        <p:nvPicPr>
          <p:cNvPr id="25602" name="Picture 2" descr="D:\ФОТО ЯРМАРКИ\IMG-20250218-WA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000" y="459000"/>
            <a:ext cx="5157967" cy="386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Picture 4" descr="D:\ФОТО ЯРМАРКИ\IMG-20250218-WA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16000" y="504000"/>
            <a:ext cx="5067967" cy="380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000" y="4200942"/>
            <a:ext cx="5535000" cy="2657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 descr="D:\ФОТО ЯРМАРКИ\IMG-20250218-WA00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1000" y="3789000"/>
            <a:ext cx="3912000" cy="29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100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ФОТО ЯРМАРКИ\-5391187282771443679_12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94000"/>
            <a:ext cx="3867000" cy="35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D:\ФОТО ЯРМАРКИ\-5391187282771443680_121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5525" y="3294000"/>
            <a:ext cx="4306475" cy="35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43339" y="1449000"/>
            <a:ext cx="12032836" cy="5175000"/>
          </a:xfrm>
          <a:prstGeom prst="roundRect">
            <a:avLst/>
          </a:prstGeom>
          <a:effectLst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900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700" dirty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: скругленные углы 1"/>
          <p:cNvSpPr/>
          <p:nvPr/>
        </p:nvSpPr>
        <p:spPr>
          <a:xfrm>
            <a:off x="0" y="0"/>
            <a:ext cx="12192000" cy="476726"/>
          </a:xfrm>
          <a:prstGeom prst="round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Times New Roman"/>
              </a:rPr>
              <a:t>ЯРМАРКА ВЫХОДНОГО ДНЯ НА ТЕРРИТОРИИ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Times New Roman"/>
              </a:rPr>
              <a:t> ТЫРЕТСКОГО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Times New Roman"/>
              </a:rPr>
              <a:t>МО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000" y="3654000"/>
            <a:ext cx="4747643" cy="320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00" y="324000"/>
            <a:ext cx="6480000" cy="364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69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000" y="187500"/>
            <a:ext cx="10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Оборот розничной торговли в разрезе  отдельных муниципальных образований Иркутской области на душу населения </a:t>
            </a:r>
            <a:endParaRPr lang="ru-RU" sz="2400" b="1" dirty="0" smtClean="0">
              <a:ln w="10541" cmpd="sng">
                <a:noFill/>
                <a:prstDash val="solid"/>
              </a:ln>
              <a:solidFill>
                <a:srgbClr val="0D2772"/>
              </a:solidFill>
              <a:latin typeface="Aptos Display" panose="020B0004020202020204" pitchFamily="34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за 2024-2025 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гг., </a:t>
            </a:r>
            <a:r>
              <a:rPr lang="ru-RU" sz="2400" b="1" dirty="0" err="1" smtClean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тыс.руб</a:t>
            </a:r>
            <a:r>
              <a:rPr lang="ru-RU" sz="2400" b="1" dirty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.</a:t>
            </a:r>
            <a:endParaRPr lang="ru-RU" sz="2400" b="1" dirty="0">
              <a:ln w="10541" cmpd="sng">
                <a:noFill/>
                <a:prstDash val="solid"/>
              </a:ln>
              <a:solidFill>
                <a:srgbClr val="0D2772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graphicFrame>
        <p:nvGraphicFramePr>
          <p:cNvPr id="3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719202"/>
              </p:ext>
            </p:extLst>
          </p:nvPr>
        </p:nvGraphicFramePr>
        <p:xfrm>
          <a:off x="1145999" y="1243098"/>
          <a:ext cx="10125001" cy="5192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25205" y="6435129"/>
            <a:ext cx="238335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01.10.2024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61000" y="6435129"/>
            <a:ext cx="2383353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01.10.2025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7441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https://1.assets.klops.ru/media/W1siZiIsIjIwMTcvMTIvMTAvOWQyOTVraG02ZF9fX19fX18uanBnIl0sWyJwIiwiZW5jb2RlIiwianBnIl0sWyJwIiwidGh1bWIiLCIxMjAweDYzMCMiXV0/file.jpg?sha=66ff18825bc0583f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00" y="1964759"/>
            <a:ext cx="4590000" cy="4209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AutoShape 18"/>
          <p:cNvSpPr>
            <a:spLocks noChangeArrowheads="1"/>
          </p:cNvSpPr>
          <p:nvPr/>
        </p:nvSpPr>
        <p:spPr bwMode="gray">
          <a:xfrm>
            <a:off x="4949520" y="2829369"/>
            <a:ext cx="7041479" cy="611426"/>
          </a:xfrm>
          <a:prstGeom prst="roundRect">
            <a:avLst>
              <a:gd name="adj" fmla="val 7574"/>
            </a:avLst>
          </a:prstGeom>
          <a:solidFill>
            <a:schemeClr val="bg1"/>
          </a:soli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i="1" dirty="0"/>
              <a:t>Бары </a:t>
            </a:r>
            <a:r>
              <a:rPr lang="ru-RU" sz="2400" b="1" i="1" dirty="0" smtClean="0"/>
              <a:t>8 </a:t>
            </a:r>
            <a:r>
              <a:rPr lang="ru-RU" sz="2400" b="1" i="1" dirty="0"/>
              <a:t>на </a:t>
            </a:r>
            <a:r>
              <a:rPr lang="ru-RU" sz="2400" b="1" i="1" dirty="0" smtClean="0"/>
              <a:t>89 </a:t>
            </a:r>
            <a:r>
              <a:rPr lang="ru-RU" sz="2400" b="1" i="1" dirty="0"/>
              <a:t>посадочных мест</a:t>
            </a:r>
          </a:p>
        </p:txBody>
      </p:sp>
      <p:sp>
        <p:nvSpPr>
          <p:cNvPr id="19" name="AutoShape 19"/>
          <p:cNvSpPr>
            <a:spLocks noChangeArrowheads="1"/>
          </p:cNvSpPr>
          <p:nvPr/>
        </p:nvSpPr>
        <p:spPr bwMode="gray">
          <a:xfrm>
            <a:off x="4949520" y="3654000"/>
            <a:ext cx="7041480" cy="611426"/>
          </a:xfrm>
          <a:prstGeom prst="roundRect">
            <a:avLst>
              <a:gd name="adj" fmla="val 7574"/>
            </a:avLst>
          </a:prstGeom>
          <a:solidFill>
            <a:srgbClr val="0D2772"/>
          </a:soli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i="1" kern="0" dirty="0">
                <a:solidFill>
                  <a:schemeClr val="bg1"/>
                </a:solidFill>
              </a:rPr>
              <a:t>Столовые 36  на 1885 посадочных мест</a:t>
            </a:r>
          </a:p>
        </p:txBody>
      </p:sp>
      <p:sp>
        <p:nvSpPr>
          <p:cNvPr id="20" name="AutoShape 20"/>
          <p:cNvSpPr>
            <a:spLocks noChangeArrowheads="1"/>
          </p:cNvSpPr>
          <p:nvPr/>
        </p:nvSpPr>
        <p:spPr bwMode="gray">
          <a:xfrm>
            <a:off x="4982760" y="4509000"/>
            <a:ext cx="7041479" cy="548353"/>
          </a:xfrm>
          <a:prstGeom prst="roundRect">
            <a:avLst>
              <a:gd name="adj" fmla="val 7574"/>
            </a:avLst>
          </a:prstGeom>
          <a:solidFill>
            <a:schemeClr val="bg1"/>
          </a:soli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i="1" kern="0" dirty="0">
                <a:solidFill>
                  <a:prstClr val="black"/>
                </a:solidFill>
              </a:rPr>
              <a:t>Закусочные 4 на </a:t>
            </a:r>
            <a:r>
              <a:rPr lang="ru-RU" sz="2400" b="1" i="1" kern="0" dirty="0" smtClean="0">
                <a:solidFill>
                  <a:prstClr val="black"/>
                </a:solidFill>
              </a:rPr>
              <a:t>15 </a:t>
            </a:r>
            <a:r>
              <a:rPr lang="ru-RU" sz="2400" b="1" i="1" kern="0" dirty="0">
                <a:solidFill>
                  <a:prstClr val="black"/>
                </a:solidFill>
              </a:rPr>
              <a:t>посадочных мест</a:t>
            </a:r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gray">
          <a:xfrm>
            <a:off x="5016000" y="5274000"/>
            <a:ext cx="7010047" cy="611425"/>
          </a:xfrm>
          <a:prstGeom prst="roundRect">
            <a:avLst>
              <a:gd name="adj" fmla="val 7574"/>
            </a:avLst>
          </a:prstGeom>
          <a:solidFill>
            <a:srgbClr val="0D2772"/>
          </a:solidFill>
          <a:ln w="28575" cap="rnd">
            <a:solidFill>
              <a:srgbClr val="4F7983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i="1" dirty="0">
                <a:solidFill>
                  <a:schemeClr val="bg1"/>
                </a:solidFill>
              </a:rPr>
              <a:t>Рестораны 1  на 100 посадочных мест</a:t>
            </a: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>
            <a:off x="4651579" y="852219"/>
            <a:ext cx="7424999" cy="789482"/>
          </a:xfrm>
          <a:prstGeom prst="roundRect">
            <a:avLst>
              <a:gd name="adj" fmla="val 42181"/>
            </a:avLst>
          </a:prstGeom>
          <a:solidFill>
            <a:srgbClr val="FFFFFF"/>
          </a:solidFill>
          <a:ln w="19050" cap="rnd">
            <a:solidFill>
              <a:srgbClr val="1C1C1C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2400" b="1" dirty="0" smtClean="0">
                <a:ln w="10541" cmpd="sng">
                  <a:noFill/>
                  <a:prstDash val="solid"/>
                </a:ln>
                <a:latin typeface="+mj-lt"/>
              </a:rPr>
              <a:t>69 </a:t>
            </a:r>
            <a:r>
              <a:rPr lang="ru-RU" sz="2400" b="1" dirty="0">
                <a:ln w="10541" cmpd="sng">
                  <a:noFill/>
                  <a:prstDash val="solid"/>
                </a:ln>
                <a:latin typeface="+mj-lt"/>
              </a:rPr>
              <a:t>предприятий общественного питания 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2400" b="1" dirty="0">
                <a:ln w="10541" cmpd="sng">
                  <a:noFill/>
                  <a:prstDash val="solid"/>
                </a:ln>
                <a:latin typeface="+mj-lt"/>
              </a:rPr>
              <a:t>на </a:t>
            </a:r>
            <a:r>
              <a:rPr lang="ru-RU" sz="2400" b="1" dirty="0" smtClean="0">
                <a:ln w="10541" cmpd="sng">
                  <a:noFill/>
                  <a:prstDash val="solid"/>
                </a:ln>
                <a:latin typeface="+mj-lt"/>
              </a:rPr>
              <a:t>2775 </a:t>
            </a:r>
            <a:r>
              <a:rPr lang="ru-RU" sz="2400" b="1" dirty="0">
                <a:ln w="10541" cmpd="sng">
                  <a:noFill/>
                  <a:prstDash val="solid"/>
                </a:ln>
                <a:latin typeface="+mj-lt"/>
              </a:rPr>
              <a:t>посадочное место</a:t>
            </a:r>
          </a:p>
        </p:txBody>
      </p:sp>
      <p:sp>
        <p:nvSpPr>
          <p:cNvPr id="23" name="AutoShape 23"/>
          <p:cNvSpPr>
            <a:spLocks noChangeArrowheads="1"/>
          </p:cNvSpPr>
          <p:nvPr/>
        </p:nvSpPr>
        <p:spPr bwMode="gray">
          <a:xfrm>
            <a:off x="5016000" y="1875956"/>
            <a:ext cx="6975000" cy="694265"/>
          </a:xfrm>
          <a:prstGeom prst="roundRect">
            <a:avLst>
              <a:gd name="adj" fmla="val 7574"/>
            </a:avLst>
          </a:prstGeom>
          <a:solidFill>
            <a:srgbClr val="0D2772"/>
          </a:solidFill>
          <a:ln w="28575" cap="rnd">
            <a:noFill/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lvl="0" algn="ctr"/>
            <a:r>
              <a:rPr lang="ru-RU" sz="2400" b="1" i="1" dirty="0">
                <a:solidFill>
                  <a:schemeClr val="bg1"/>
                </a:solidFill>
              </a:rPr>
              <a:t>Кафе 20  на </a:t>
            </a:r>
            <a:r>
              <a:rPr lang="ru-RU" sz="2400" b="1" i="1" dirty="0" smtClean="0">
                <a:solidFill>
                  <a:schemeClr val="bg1"/>
                </a:solidFill>
              </a:rPr>
              <a:t>662 </a:t>
            </a:r>
            <a:r>
              <a:rPr lang="ru-RU" sz="2400" b="1" i="1" dirty="0">
                <a:solidFill>
                  <a:schemeClr val="bg1"/>
                </a:solidFill>
              </a:rPr>
              <a:t>посадочных мест</a:t>
            </a:r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7817390" y="1383620"/>
            <a:ext cx="5433610" cy="1201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900" b="1" i="1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900" b="1" i="1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900" b="1" i="1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900" b="1" i="1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1000" y="99000"/>
            <a:ext cx="119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Услуги </a:t>
            </a:r>
            <a:r>
              <a:rPr lang="ru-RU" sz="3200" b="1" dirty="0">
                <a:ln w="10541" cmpd="sng">
                  <a:noFill/>
                  <a:prstDash val="solid"/>
                </a:ln>
                <a:solidFill>
                  <a:srgbClr val="0D2772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общественного питания</a:t>
            </a:r>
            <a:endParaRPr lang="ru-RU" sz="3200" b="1" dirty="0">
              <a:ln w="10541" cmpd="sng">
                <a:noFill/>
                <a:prstDash val="solid"/>
              </a:ln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433FE9-F40C-2E8F-10D8-8AC195A8B264}"/>
              </a:ext>
            </a:extLst>
          </p:cNvPr>
          <p:cNvSpPr txBox="1"/>
          <p:nvPr/>
        </p:nvSpPr>
        <p:spPr>
          <a:xfrm>
            <a:off x="85890" y="730618"/>
            <a:ext cx="43130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Aptos Display" panose="020B0004020202020204" pitchFamily="34" charset="0"/>
              </a:rPr>
              <a:t>По состоянию на </a:t>
            </a:r>
            <a:r>
              <a:rPr lang="ru-RU" b="1" i="1" dirty="0" smtClean="0">
                <a:latin typeface="Aptos Display" panose="020B0004020202020204" pitchFamily="34" charset="0"/>
              </a:rPr>
              <a:t>01.01.2026 </a:t>
            </a:r>
            <a:r>
              <a:rPr lang="ru-RU" b="1" i="1" dirty="0">
                <a:latin typeface="Aptos Display" panose="020B0004020202020204" pitchFamily="34" charset="0"/>
              </a:rPr>
              <a:t>г. </a:t>
            </a:r>
            <a:endParaRPr lang="ru-RU" b="1" i="1" dirty="0" smtClean="0">
              <a:latin typeface="Aptos Display" panose="020B0004020202020204" pitchFamily="34" charset="0"/>
            </a:endParaRPr>
          </a:p>
          <a:p>
            <a:pPr algn="ctr"/>
            <a:r>
              <a:rPr lang="ru-RU" b="1" i="1" dirty="0" smtClean="0">
                <a:latin typeface="Aptos Display" panose="020B0004020202020204" pitchFamily="34" charset="0"/>
              </a:rPr>
              <a:t>на </a:t>
            </a:r>
            <a:r>
              <a:rPr lang="ru-RU" b="1" i="1" dirty="0">
                <a:latin typeface="Aptos Display" panose="020B0004020202020204" pitchFamily="34" charset="0"/>
              </a:rPr>
              <a:t>территории муниципального образования действует:</a:t>
            </a:r>
          </a:p>
        </p:txBody>
      </p:sp>
    </p:spTree>
    <p:extLst>
      <p:ext uri="{BB962C8B-B14F-4D97-AF65-F5344CB8AC3E}">
        <p14:creationId xmlns:p14="http://schemas.microsoft.com/office/powerpoint/2010/main" val="250444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894390"/>
              </p:ext>
            </p:extLst>
          </p:nvPr>
        </p:nvGraphicFramePr>
        <p:xfrm>
          <a:off x="741000" y="1441443"/>
          <a:ext cx="10350000" cy="504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1944" y="262675"/>
            <a:ext cx="12150056" cy="117876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Оборот общественного питания в разрезе отдельных </a:t>
            </a:r>
          </a:p>
          <a:p>
            <a:pPr algn="ctr"/>
            <a: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муниципальных образований Иркутской области </a:t>
            </a:r>
            <a:b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</a:br>
            <a: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на душу населения за </a:t>
            </a:r>
            <a:r>
              <a:rPr lang="ru-RU" sz="2400" b="1" cap="none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2024-2025гг</a:t>
            </a:r>
            <a: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., </a:t>
            </a:r>
            <a:r>
              <a:rPr lang="ru-RU" sz="2400" b="1" cap="none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тыс. руб</a:t>
            </a:r>
            <a:r>
              <a:rPr lang="ru-RU" sz="2400" b="1" cap="none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41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6000" y="615336"/>
            <a:ext cx="1022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000" dirty="0">
                <a:latin typeface="Aptos Display" panose="020B0004020202020204" pitchFamily="34" charset="0"/>
                <a:cs typeface="Times New Roman" pitchFamily="18" charset="0"/>
              </a:rPr>
              <a:t>	Потребительский рынок бытовых услуг достаточно разнообразен. По состоянию на </a:t>
            </a:r>
            <a:r>
              <a:rPr lang="ru-RU" sz="2000" dirty="0" smtClean="0">
                <a:latin typeface="Aptos Display" panose="020B0004020202020204" pitchFamily="34" charset="0"/>
                <a:cs typeface="Times New Roman" pitchFamily="18" charset="0"/>
              </a:rPr>
              <a:t>01.01.2026 </a:t>
            </a:r>
            <a:r>
              <a:rPr lang="ru-RU" sz="2000" dirty="0">
                <a:latin typeface="Aptos Display" panose="020B0004020202020204" pitchFamily="34" charset="0"/>
                <a:cs typeface="Times New Roman" pitchFamily="18" charset="0"/>
              </a:rPr>
              <a:t>г. на территории муниципального образования действует  69  предприятий оказывающих населению бытовые услуги.  Из них по видам бытовых услуг: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80110" y="15172"/>
            <a:ext cx="84245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0" normalizeH="0" baseline="0" noProof="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Бытовое </a:t>
            </a:r>
            <a:r>
              <a:rPr kumimoji="0" lang="ru-RU" sz="3600" i="0" u="none" strike="noStrike" kern="0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обслуживание</a:t>
            </a:r>
            <a:r>
              <a:rPr kumimoji="0" lang="ru-RU" sz="3600" b="1" i="0" u="none" strike="noStrike" kern="0" normalizeH="0" baseline="0" noProof="0" dirty="0">
                <a:ln w="10541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/>
            </a:r>
            <a:br>
              <a:rPr kumimoji="0" lang="ru-RU" sz="3600" b="1" i="0" u="none" strike="noStrike" kern="0" normalizeH="0" baseline="0" noProof="0" dirty="0">
                <a:ln w="10541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</a:br>
            <a:endParaRPr kumimoji="0" lang="ru-RU" sz="3600" b="1" i="0" u="none" strike="noStrike" kern="0" normalizeH="0" baseline="0" noProof="0" dirty="0">
              <a:ln w="10541" cmpd="sng">
                <a:noFill/>
                <a:prstDash val="solid"/>
              </a:ln>
              <a:solidFill>
                <a:srgbClr val="0D2772"/>
              </a:solidFill>
              <a:uLnTx/>
              <a:uFillTx/>
              <a:latin typeface="Aptos Display" panose="020B00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728094551"/>
              </p:ext>
            </p:extLst>
          </p:nvPr>
        </p:nvGraphicFramePr>
        <p:xfrm>
          <a:off x="169719" y="1929329"/>
          <a:ext cx="11809312" cy="4784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41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66000" y="99000"/>
            <a:ext cx="5355000" cy="993936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rmAutofit/>
          </a:bodyPr>
          <a:lstStyle/>
          <a:p>
            <a:pPr lvl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200" b="1" i="0" kern="1200" dirty="0" smtClean="0">
                <a:ln w="10541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ea typeface="+mj-ea"/>
                <a:cs typeface="+mj-cs"/>
              </a:rPr>
              <a:t>ЦЕНООБРАЗОВАНИЕ</a:t>
            </a:r>
            <a:r>
              <a:rPr kumimoji="0" lang="ru-RU" sz="3200" b="1" i="0" u="none" strike="noStrike" kern="1200" normalizeH="0" baseline="0" noProof="0" dirty="0">
                <a:ln w="10541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  <a:t/>
            </a:r>
            <a:br>
              <a:rPr kumimoji="0" lang="ru-RU" sz="3200" b="1" i="0" u="none" strike="noStrike" kern="1200" normalizeH="0" baseline="0" noProof="0" dirty="0">
                <a:ln w="10541" cmpd="sng">
                  <a:noFill/>
                  <a:prstDash val="solid"/>
                </a:ln>
                <a:solidFill>
                  <a:srgbClr val="0D2772"/>
                </a:solidFill>
                <a:effectLst/>
                <a:uLnTx/>
                <a:uFillTx/>
                <a:latin typeface="Aptos Display" panose="020B0004020202020204" pitchFamily="34" charset="0"/>
                <a:ea typeface="+mj-ea"/>
                <a:cs typeface="+mj-cs"/>
              </a:rPr>
            </a:br>
            <a:endParaRPr kumimoji="0" lang="ru-RU" sz="3200" b="1" i="0" u="none" strike="noStrike" kern="1200" normalizeH="0" baseline="0" noProof="0" dirty="0">
              <a:ln w="10541" cmpd="sng">
                <a:noFill/>
                <a:prstDash val="solid"/>
              </a:ln>
              <a:solidFill>
                <a:srgbClr val="0D2772"/>
              </a:solidFill>
              <a:effectLst/>
              <a:uLnTx/>
              <a:uFillTx/>
              <a:latin typeface="Aptos Display" panose="020B0004020202020204" pitchFamily="34" charset="0"/>
              <a:ea typeface="+mj-ea"/>
              <a:cs typeface="+mj-cs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876000" y="729000"/>
            <a:ext cx="6165600" cy="5490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целях повышения требований к качеству и доступности предоставления муниципальных услуг был разработан и утвержден административный регламент по предоставлению муниципальной услуги «Установление тарифов на услуги, предоставляемые муниципальными предприятиями и учреждениями» от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22.03.2013г</a:t>
            </a: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 №209 постановлением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МКУ </a:t>
            </a: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«Администрация муниципального образования «Заларинский район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».</a:t>
            </a:r>
            <a:endParaRPr lang="ru-RU" sz="23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В </a:t>
            </a: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рамках регулирования тарифов для всех учреждений проводится анализ и экспертиза экономической обоснованности заявленных затрат, анализ технико-экономических показателей  учреждений за предыдущий период. </a:t>
            </a:r>
            <a:endParaRPr lang="ru-RU" sz="23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600" y="1076987"/>
            <a:ext cx="5051637" cy="423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7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2803" b="3491"/>
          <a:stretch/>
        </p:blipFill>
        <p:spPr bwMode="auto">
          <a:xfrm>
            <a:off x="6726001" y="504000"/>
            <a:ext cx="5158810" cy="2820209"/>
          </a:xfrm>
          <a:prstGeom prst="roundRect">
            <a:avLst>
              <a:gd name="adj" fmla="val 30119"/>
            </a:avLst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6000" y="1588609"/>
            <a:ext cx="4119818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ptos Display" panose="020B0004020202020204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Aptos Display" panose="020B0004020202020204" pitchFamily="34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Отделом ведется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работа в Единой информационной аналитической системе </a:t>
            </a:r>
            <a:r>
              <a:rPr lang="ru-RU" dirty="0" smtClean="0"/>
              <a:t>по предоставлению шаблонов об объемах коммунальных услуг — это регулярная деятельность по заполнению и отправке строгих электронных форм (шаблонов) с данными о потреблении ресурсов (вода, тепло, свет). </a:t>
            </a:r>
          </a:p>
          <a:p>
            <a:pPr algn="just"/>
            <a:r>
              <a:rPr lang="ru-RU" b="1" dirty="0" smtClean="0"/>
              <a:t>Основные аспекты такой работы:</a:t>
            </a:r>
            <a:endParaRPr lang="ru-RU" dirty="0" smtClean="0"/>
          </a:p>
          <a:p>
            <a:pPr lvl="0" algn="just"/>
            <a:r>
              <a:rPr lang="ru-RU" dirty="0" smtClean="0"/>
              <a:t> Обоснование тарифов, мониторинг деятельности ЖКХ, контроль за объемами оказанных услуг.</a:t>
            </a:r>
          </a:p>
          <a:p>
            <a:pPr algn="just">
              <a:lnSpc>
                <a:spcPct val="120000"/>
              </a:lnSpc>
            </a:pP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В 2025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г. представлено </a:t>
            </a:r>
            <a:r>
              <a:rPr lang="ru-RU" dirty="0">
                <a:latin typeface="Aptos Display" panose="020B0004020202020204" pitchFamily="34" charset="0"/>
                <a:ea typeface="Times New Roman"/>
              </a:rPr>
              <a:t>в службу по тарифам Иркутской области </a:t>
            </a:r>
            <a:r>
              <a:rPr lang="ru-RU" b="1" dirty="0">
                <a:solidFill>
                  <a:srgbClr val="010941"/>
                </a:solidFill>
                <a:latin typeface="Aptos Display" panose="020B0004020202020204" pitchFamily="34" charset="0"/>
                <a:ea typeface="Times New Roman"/>
              </a:rPr>
              <a:t>140</a:t>
            </a:r>
            <a:r>
              <a:rPr lang="ru-RU" dirty="0">
                <a:latin typeface="Aptos Display" panose="020B0004020202020204" pitchFamily="34" charset="0"/>
                <a:ea typeface="Times New Roman"/>
              </a:rPr>
              <a:t> </a:t>
            </a:r>
            <a:r>
              <a:rPr lang="ru-RU" dirty="0" smtClean="0">
                <a:latin typeface="Aptos Display" panose="020B0004020202020204" pitchFamily="34" charset="0"/>
                <a:ea typeface="Times New Roman"/>
              </a:rPr>
              <a:t>шаблонов.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056" y="235461"/>
            <a:ext cx="6125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РАБОТА </a:t>
            </a:r>
            <a:r>
              <a:rPr lang="ru-RU" sz="2800" b="1" kern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С </a:t>
            </a:r>
            <a:r>
              <a:rPr kumimoji="0" lang="ru-RU" sz="2800" b="1" i="0" u="none" strike="noStrike" kern="0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ЕДИНОЙ ИНФОРМАЦИОННОЙ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normalizeH="0" baseline="0" noProof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АНАЛИТИЧЕСКОЙ </a:t>
            </a:r>
            <a:r>
              <a:rPr kumimoji="0" lang="ru-RU" sz="2800" b="1" i="0" u="none" strike="noStrike" kern="0" normalizeH="0" baseline="0" noProof="0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uLnTx/>
                <a:uFillTx/>
                <a:latin typeface="Aptos Display" panose="020B0004020202020204" pitchFamily="34" charset="0"/>
                <a:ea typeface="+mj-ea"/>
                <a:cs typeface="Times New Roman" pitchFamily="18" charset="0"/>
              </a:rPr>
              <a:t>СИСТЕМОЙ</a:t>
            </a:r>
            <a:endParaRPr kumimoji="0" lang="ru-RU" sz="2800" b="1" i="0" u="none" strike="noStrike" kern="0" normalizeH="0" baseline="0" noProof="0" dirty="0">
              <a:ln w="18415" cmpd="sng">
                <a:noFill/>
                <a:prstDash val="solid"/>
              </a:ln>
              <a:solidFill>
                <a:srgbClr val="0D2772"/>
              </a:solidFill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9" name="Рисунок 8" descr="http://rykovodstvo.ru/pars_docs/refs/51/50151/50151_html_m69340f05.pn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41" t="3022" r="2232" b="20318"/>
          <a:stretch/>
        </p:blipFill>
        <p:spPr bwMode="auto">
          <a:xfrm>
            <a:off x="5151000" y="3324208"/>
            <a:ext cx="6141244" cy="3434791"/>
          </a:xfrm>
          <a:prstGeom prst="roundRect">
            <a:avLst>
              <a:gd name="adj" fmla="val 26826"/>
            </a:avLst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56F95E6D-6C89-3424-D694-BF2DDCF1F5A4}"/>
              </a:ext>
            </a:extLst>
          </p:cNvPr>
          <p:cNvCxnSpPr>
            <a:cxnSpLocks/>
          </p:cNvCxnSpPr>
          <p:nvPr/>
        </p:nvCxnSpPr>
        <p:spPr>
          <a:xfrm>
            <a:off x="446570" y="5965823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9C34B70-51A1-45AC-E222-7A6A622B07C5}"/>
              </a:ext>
            </a:extLst>
          </p:cNvPr>
          <p:cNvCxnSpPr>
            <a:cxnSpLocks/>
          </p:cNvCxnSpPr>
          <p:nvPr/>
        </p:nvCxnSpPr>
        <p:spPr>
          <a:xfrm flipH="1">
            <a:off x="0" y="6407074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B8FE9D9-D7F7-EF75-E0FF-FC89069F29B0}"/>
              </a:ext>
            </a:extLst>
          </p:cNvPr>
          <p:cNvCxnSpPr>
            <a:cxnSpLocks/>
          </p:cNvCxnSpPr>
          <p:nvPr/>
        </p:nvCxnSpPr>
        <p:spPr>
          <a:xfrm>
            <a:off x="11649742" y="-169924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FE2FA859-BFDE-A95B-4EDC-C156126DE92C}"/>
              </a:ext>
            </a:extLst>
          </p:cNvPr>
          <p:cNvCxnSpPr>
            <a:cxnSpLocks/>
          </p:cNvCxnSpPr>
          <p:nvPr/>
        </p:nvCxnSpPr>
        <p:spPr>
          <a:xfrm flipH="1">
            <a:off x="11155328" y="32400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14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ltGray">
          <a:xfrm>
            <a:off x="1191000" y="2349000"/>
            <a:ext cx="10267700" cy="3337552"/>
          </a:xfrm>
          <a:custGeom>
            <a:avLst/>
            <a:gdLst/>
            <a:ahLst/>
            <a:cxnLst>
              <a:cxn ang="0">
                <a:pos x="496" y="157"/>
              </a:cxn>
              <a:cxn ang="0">
                <a:pos x="0" y="0"/>
              </a:cxn>
              <a:cxn ang="0">
                <a:pos x="231" y="124"/>
              </a:cxn>
              <a:cxn ang="0">
                <a:pos x="4282" y="2025"/>
              </a:cxn>
              <a:cxn ang="0">
                <a:pos x="3974" y="2298"/>
              </a:cxn>
              <a:cxn ang="0">
                <a:pos x="5190" y="2065"/>
              </a:cxn>
              <a:cxn ang="0">
                <a:pos x="5039" y="1268"/>
              </a:cxn>
              <a:cxn ang="0">
                <a:pos x="4748" y="1507"/>
              </a:cxn>
              <a:cxn ang="0">
                <a:pos x="496" y="157"/>
              </a:cxn>
            </a:cxnLst>
            <a:rect l="0" t="0" r="r" b="b"/>
            <a:pathLst>
              <a:path w="5190" h="2298">
                <a:moveTo>
                  <a:pt x="496" y="157"/>
                </a:moveTo>
                <a:lnTo>
                  <a:pt x="0" y="0"/>
                </a:lnTo>
                <a:lnTo>
                  <a:pt x="231" y="124"/>
                </a:lnTo>
                <a:lnTo>
                  <a:pt x="4282" y="2025"/>
                </a:lnTo>
                <a:lnTo>
                  <a:pt x="3974" y="2298"/>
                </a:lnTo>
                <a:lnTo>
                  <a:pt x="5190" y="2065"/>
                </a:lnTo>
                <a:lnTo>
                  <a:pt x="5039" y="1268"/>
                </a:lnTo>
                <a:lnTo>
                  <a:pt x="4748" y="1507"/>
                </a:lnTo>
                <a:lnTo>
                  <a:pt x="496" y="157"/>
                </a:lnTo>
                <a:close/>
              </a:path>
            </a:pathLst>
          </a:custGeom>
          <a:solidFill>
            <a:srgbClr val="0D2772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2697294" y="2572995"/>
            <a:ext cx="315421" cy="153521"/>
          </a:xfrm>
          <a:prstGeom prst="can">
            <a:avLst>
              <a:gd name="adj" fmla="val 39796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gray">
          <a:xfrm>
            <a:off x="3843424" y="2872861"/>
            <a:ext cx="366152" cy="209347"/>
          </a:xfrm>
          <a:prstGeom prst="can">
            <a:avLst>
              <a:gd name="adj" fmla="val 27343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5137713" y="3161657"/>
            <a:ext cx="498496" cy="338444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8232638" y="3842833"/>
            <a:ext cx="785241" cy="750159"/>
          </a:xfrm>
          <a:prstGeom prst="can">
            <a:avLst>
              <a:gd name="adj" fmla="val 21434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gray">
          <a:xfrm>
            <a:off x="6318110" y="3500100"/>
            <a:ext cx="615402" cy="469285"/>
          </a:xfrm>
          <a:prstGeom prst="can">
            <a:avLst>
              <a:gd name="adj" fmla="val 21667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1865340" y="1969826"/>
            <a:ext cx="192760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 dirty="0"/>
              <a:t>1</a:t>
            </a:r>
            <a:r>
              <a:rPr lang="ru-RU" sz="1600" b="1" dirty="0"/>
              <a:t> этап</a:t>
            </a:r>
            <a:endParaRPr lang="en-US" sz="1600" b="1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gray">
          <a:xfrm>
            <a:off x="516000" y="2826729"/>
            <a:ext cx="2631342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>
                <a:latin typeface="Aptos Display" panose="020B0004020202020204" pitchFamily="34" charset="0"/>
              </a:rPr>
              <a:t> </a:t>
            </a:r>
            <a:r>
              <a:rPr lang="ru-RU" sz="1200" b="1" dirty="0">
                <a:latin typeface="Aptos Display" panose="020B0004020202020204" pitchFamily="34" charset="0"/>
              </a:rPr>
              <a:t>Расчет стоимости услуг</a:t>
            </a:r>
            <a:endParaRPr lang="en-US" sz="1200" b="1" dirty="0">
              <a:latin typeface="Aptos Display" panose="020B0004020202020204" pitchFamily="34" charset="0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gray">
          <a:xfrm>
            <a:off x="280711" y="3340093"/>
            <a:ext cx="340565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latin typeface="Aptos Display" panose="020B0004020202020204" pitchFamily="34" charset="0"/>
              </a:rPr>
              <a:t>Подготовка проекта ПНА</a:t>
            </a:r>
            <a:endParaRPr lang="en-US" sz="1300" b="1" dirty="0">
              <a:latin typeface="Aptos Display" panose="020B0004020202020204" pitchFamily="34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gray">
          <a:xfrm>
            <a:off x="416889" y="3941293"/>
            <a:ext cx="544581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latin typeface="Aptos Display" panose="020B0004020202020204" pitchFamily="34" charset="0"/>
              </a:rPr>
              <a:t>Согласование с отделениями Фонда пенсионного и социального страхования Российской Федерации</a:t>
            </a:r>
            <a:endParaRPr lang="en-US" sz="1400" b="1" dirty="0">
              <a:latin typeface="Aptos Display" panose="020B0004020202020204" pitchFamily="34" charset="0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gray">
          <a:xfrm>
            <a:off x="2727779" y="4949622"/>
            <a:ext cx="340786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latin typeface="Aptos Display" panose="020B0004020202020204" pitchFamily="34" charset="0"/>
              </a:rPr>
              <a:t>Результат согласования</a:t>
            </a:r>
            <a:endParaRPr lang="en-US" sz="1400" b="1" dirty="0">
              <a:latin typeface="Aptos Display" panose="020B0004020202020204" pitchFamily="34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gray">
          <a:xfrm>
            <a:off x="5142119" y="5399898"/>
            <a:ext cx="340786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b="1" dirty="0">
                <a:latin typeface="Aptos Display" panose="020B0004020202020204" pitchFamily="34" charset="0"/>
              </a:rPr>
              <a:t>Принятие НПА на первое число февраля каждого года</a:t>
            </a:r>
            <a:endParaRPr lang="en-US" sz="1400" b="1" dirty="0">
              <a:latin typeface="Aptos Display" panose="020B0004020202020204" pitchFamily="34" charset="0"/>
            </a:endParaRPr>
          </a:p>
        </p:txBody>
      </p:sp>
      <p:cxnSp>
        <p:nvCxnSpPr>
          <p:cNvPr id="21" name="AutoShape 20"/>
          <p:cNvCxnSpPr>
            <a:cxnSpLocks noChangeShapeType="1"/>
            <a:stCxn id="6" idx="3"/>
            <a:endCxn id="16" idx="0"/>
          </p:cNvCxnSpPr>
          <p:nvPr/>
        </p:nvCxnSpPr>
        <p:spPr bwMode="gray">
          <a:xfrm rot="5400000">
            <a:off x="2293232" y="2264955"/>
            <a:ext cx="100213" cy="102333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  <a:effectLst/>
        </p:spPr>
      </p:cxnSp>
      <p:cxnSp>
        <p:nvCxnSpPr>
          <p:cNvPr id="22" name="AutoShape 21"/>
          <p:cNvCxnSpPr>
            <a:cxnSpLocks noChangeShapeType="1"/>
            <a:stCxn id="7" idx="3"/>
            <a:endCxn id="17" idx="0"/>
          </p:cNvCxnSpPr>
          <p:nvPr/>
        </p:nvCxnSpPr>
        <p:spPr bwMode="gray">
          <a:xfrm rot="5400000">
            <a:off x="2876078" y="2189670"/>
            <a:ext cx="257885" cy="204296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  <a:effectLst/>
        </p:spPr>
      </p:cxnSp>
      <p:cxnSp>
        <p:nvCxnSpPr>
          <p:cNvPr id="23" name="AutoShape 22"/>
          <p:cNvCxnSpPr>
            <a:cxnSpLocks noChangeShapeType="1"/>
            <a:stCxn id="8" idx="3"/>
            <a:endCxn id="18" idx="0"/>
          </p:cNvCxnSpPr>
          <p:nvPr/>
        </p:nvCxnSpPr>
        <p:spPr bwMode="gray">
          <a:xfrm rot="5400000">
            <a:off x="4042783" y="2597115"/>
            <a:ext cx="441192" cy="224716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  <a:effectLst/>
        </p:spPr>
      </p:cxnSp>
      <p:cxnSp>
        <p:nvCxnSpPr>
          <p:cNvPr id="24" name="AutoShape 23"/>
          <p:cNvCxnSpPr>
            <a:cxnSpLocks noChangeShapeType="1"/>
            <a:stCxn id="10" idx="3"/>
            <a:endCxn id="19" idx="0"/>
          </p:cNvCxnSpPr>
          <p:nvPr/>
        </p:nvCxnSpPr>
        <p:spPr bwMode="gray">
          <a:xfrm rot="5400000">
            <a:off x="5038643" y="3362453"/>
            <a:ext cx="980237" cy="219410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  <a:effectLst/>
        </p:spPr>
      </p:cxnSp>
      <p:cxnSp>
        <p:nvCxnSpPr>
          <p:cNvPr id="25" name="AutoShape 24"/>
          <p:cNvCxnSpPr>
            <a:cxnSpLocks noChangeShapeType="1"/>
            <a:stCxn id="9" idx="3"/>
            <a:endCxn id="20" idx="0"/>
          </p:cNvCxnSpPr>
          <p:nvPr/>
        </p:nvCxnSpPr>
        <p:spPr bwMode="gray">
          <a:xfrm rot="5400000">
            <a:off x="7332202" y="4106841"/>
            <a:ext cx="806906" cy="1779209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  <a:effectLst/>
        </p:spPr>
      </p:cxnSp>
      <p:sp>
        <p:nvSpPr>
          <p:cNvPr id="26" name="AutoShape 25"/>
          <p:cNvSpPr>
            <a:spLocks noChangeArrowheads="1"/>
          </p:cNvSpPr>
          <p:nvPr/>
        </p:nvSpPr>
        <p:spPr bwMode="gray">
          <a:xfrm>
            <a:off x="8221884" y="2130480"/>
            <a:ext cx="785241" cy="1901566"/>
          </a:xfrm>
          <a:prstGeom prst="can">
            <a:avLst>
              <a:gd name="adj" fmla="val 2799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26"/>
          <p:cNvSpPr>
            <a:spLocks noChangeArrowheads="1"/>
          </p:cNvSpPr>
          <p:nvPr/>
        </p:nvSpPr>
        <p:spPr bwMode="gray">
          <a:xfrm>
            <a:off x="6313644" y="2080985"/>
            <a:ext cx="615402" cy="1575335"/>
          </a:xfrm>
          <a:prstGeom prst="can">
            <a:avLst>
              <a:gd name="adj" fmla="val 2755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gray">
          <a:xfrm>
            <a:off x="5125504" y="2121297"/>
            <a:ext cx="498496" cy="1153152"/>
          </a:xfrm>
          <a:prstGeom prst="can">
            <a:avLst>
              <a:gd name="adj" fmla="val 2824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gray">
          <a:xfrm>
            <a:off x="3832670" y="2176440"/>
            <a:ext cx="366152" cy="757137"/>
          </a:xfrm>
          <a:prstGeom prst="can">
            <a:avLst>
              <a:gd name="adj" fmla="val 23869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gray">
          <a:xfrm>
            <a:off x="2697293" y="2242771"/>
            <a:ext cx="315421" cy="394270"/>
          </a:xfrm>
          <a:prstGeom prst="can">
            <a:avLst>
              <a:gd name="adj" fmla="val 26830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741000" y="1044000"/>
            <a:ext cx="10585238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buClr>
                <a:srgbClr val="D7181F"/>
              </a:buClr>
            </a:pP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На 1 февраля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2026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г.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установлен размер стоимости услуг - 11614,36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руб. с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учетом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индексации 1,056 </a:t>
            </a:r>
            <a:endParaRPr lang="ru-RU" sz="1600" b="1" i="1" dirty="0" smtClean="0">
              <a:solidFill>
                <a:srgbClr val="0D2772"/>
              </a:solidFill>
              <a:latin typeface="Aptos Display" panose="020B0004020202020204" pitchFamily="34" charset="0"/>
            </a:endParaRPr>
          </a:p>
          <a:p>
            <a:pPr algn="ctr" eaLnBrk="0" hangingPunct="0">
              <a:buClr>
                <a:srgbClr val="D7181F"/>
              </a:buClr>
            </a:pP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На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1 февраля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2025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г.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установлено - 10998,44 </a:t>
            </a:r>
            <a:r>
              <a:rPr lang="ru-RU" sz="1600" b="1" i="1" dirty="0">
                <a:solidFill>
                  <a:srgbClr val="0D2772"/>
                </a:solidFill>
                <a:latin typeface="Aptos Display" panose="020B0004020202020204" pitchFamily="34" charset="0"/>
              </a:rPr>
              <a:t>руб. с учетом </a:t>
            </a:r>
            <a:r>
              <a:rPr lang="ru-RU" sz="1600" b="1" i="1" dirty="0" smtClean="0">
                <a:solidFill>
                  <a:srgbClr val="0D2772"/>
                </a:solidFill>
                <a:latin typeface="Aptos Display" panose="020B0004020202020204" pitchFamily="34" charset="0"/>
              </a:rPr>
              <a:t>индексации 1,074</a:t>
            </a:r>
            <a:endParaRPr lang="ru-RU" sz="1600" b="1" i="1" dirty="0">
              <a:solidFill>
                <a:srgbClr val="0D2772"/>
              </a:solidFill>
              <a:latin typeface="Aptos Display" panose="020B0004020202020204" pitchFamily="34" charset="0"/>
            </a:endParaRPr>
          </a:p>
          <a:p>
            <a:pPr algn="ctr" eaLnBrk="0" hangingPunct="0">
              <a:buClr>
                <a:srgbClr val="D7181F"/>
              </a:buClr>
            </a:pPr>
            <a:endParaRPr lang="ru-RU" sz="1600" b="1" i="1" dirty="0" smtClean="0">
              <a:solidFill>
                <a:srgbClr val="0D2772"/>
              </a:solidFill>
              <a:latin typeface="Aptos Display" panose="020B0004020202020204" pitchFamily="34" charset="0"/>
            </a:endParaRPr>
          </a:p>
          <a:p>
            <a:pPr algn="ctr" eaLnBrk="0" hangingPunct="0">
              <a:buClr>
                <a:srgbClr val="D7181F"/>
              </a:buClr>
            </a:pPr>
            <a:endParaRPr lang="en-US" sz="1600" i="1" dirty="0">
              <a:solidFill>
                <a:srgbClr val="0D2772"/>
              </a:solidFill>
              <a:latin typeface="Aptos Display" panose="020B00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0023" y="0"/>
            <a:ext cx="120919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kern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Стоимость услуг, предоставляемых согласно </a:t>
            </a:r>
          </a:p>
          <a:p>
            <a:pPr lvl="0" algn="ctr">
              <a:defRPr/>
            </a:pPr>
            <a:r>
              <a:rPr lang="ru-RU" sz="2800" b="1" kern="0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ea typeface="+mj-ea"/>
                <a:cs typeface="Times New Roman" pitchFamily="18" charset="0"/>
              </a:rPr>
              <a:t>гарантированному перечню услуг по погребению </a:t>
            </a:r>
            <a:endParaRPr kumimoji="0" lang="ru-RU" sz="2800" b="1" i="0" u="none" strike="noStrike" kern="0" normalizeH="0" baseline="0" noProof="0" dirty="0">
              <a:ln w="18415" cmpd="sng">
                <a:noFill/>
                <a:prstDash val="solid"/>
              </a:ln>
              <a:solidFill>
                <a:srgbClr val="0D2772"/>
              </a:solidFill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gray">
          <a:xfrm>
            <a:off x="7705632" y="1985402"/>
            <a:ext cx="179236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 dirty="0"/>
              <a:t>5</a:t>
            </a:r>
            <a:r>
              <a:rPr lang="ru-RU" sz="1600" b="1" dirty="0"/>
              <a:t> этап</a:t>
            </a:r>
            <a:endParaRPr lang="en-US" sz="1600" b="1" dirty="0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gray">
          <a:xfrm>
            <a:off x="5777820" y="1874497"/>
            <a:ext cx="167339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 dirty="0"/>
              <a:t>4</a:t>
            </a:r>
            <a:r>
              <a:rPr lang="ru-RU" sz="1600" b="1" dirty="0"/>
              <a:t> этап</a:t>
            </a:r>
            <a:endParaRPr lang="en-US" sz="1600" b="1" dirty="0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gray">
          <a:xfrm>
            <a:off x="4515639" y="1882340"/>
            <a:ext cx="158909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 dirty="0"/>
              <a:t> 3</a:t>
            </a:r>
            <a:r>
              <a:rPr lang="ru-RU" sz="1600" b="1" dirty="0"/>
              <a:t> этап</a:t>
            </a:r>
            <a:endParaRPr lang="en-US" sz="1600" b="1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gray">
          <a:xfrm>
            <a:off x="3192790" y="1937703"/>
            <a:ext cx="16639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 dirty="0"/>
              <a:t>2</a:t>
            </a:r>
            <a:r>
              <a:rPr lang="ru-RU" sz="1600" b="1" dirty="0"/>
              <a:t> этап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04075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8840">
            <a:off x="277794" y="1546935"/>
            <a:ext cx="5248882" cy="33673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06000" y="189000"/>
            <a:ext cx="6706065" cy="66888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/>
          <a:p>
            <a:pPr lvl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28000"/>
              <a:defRPr/>
            </a:pPr>
            <a:r>
              <a:rPr lang="ru-RU" sz="3200" b="1" i="0" kern="1200" dirty="0" smtClean="0">
                <a:ln w="10541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ea typeface="+mj-ea"/>
                <a:cs typeface="+mj-cs"/>
              </a:rPr>
              <a:t>Защита </a:t>
            </a:r>
            <a:r>
              <a:rPr lang="ru-RU" sz="3200" b="1" i="0" kern="1200" dirty="0">
                <a:ln w="10541" cmpd="sng">
                  <a:noFill/>
                  <a:prstDash val="solid"/>
                </a:ln>
                <a:solidFill>
                  <a:srgbClr val="0D2772"/>
                </a:solidFill>
                <a:effectLst/>
                <a:latin typeface="Aptos Display" panose="020B0004020202020204" pitchFamily="34" charset="0"/>
                <a:ea typeface="+mj-ea"/>
                <a:cs typeface="+mj-cs"/>
              </a:rPr>
              <a:t>прав потребителей</a:t>
            </a:r>
            <a:endParaRPr kumimoji="0" lang="ru-RU" sz="3200" b="1" i="0" u="none" strike="noStrike" kern="1200" normalizeH="0" baseline="0" noProof="0" dirty="0">
              <a:ln w="10541" cmpd="sng">
                <a:noFill/>
                <a:prstDash val="solid"/>
              </a:ln>
              <a:solidFill>
                <a:srgbClr val="0D2772"/>
              </a:solidFill>
              <a:effectLst/>
              <a:uLnTx/>
              <a:uFillTx/>
              <a:latin typeface="Aptos Display" panose="020B0004020202020204" pitchFamily="34" charset="0"/>
              <a:ea typeface="+mj-ea"/>
              <a:cs typeface="+mj-cs"/>
            </a:endParaRPr>
          </a:p>
        </p:txBody>
      </p:sp>
      <p:sp>
        <p:nvSpPr>
          <p:cNvPr id="2" name="Объект 2"/>
          <p:cNvSpPr txBox="1">
            <a:spLocks/>
          </p:cNvSpPr>
          <p:nvPr/>
        </p:nvSpPr>
        <p:spPr>
          <a:xfrm>
            <a:off x="4881000" y="757356"/>
            <a:ext cx="6706064" cy="5894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1800" dirty="0">
                <a:latin typeface="Aptos Display" panose="020B0004020202020204" pitchFamily="34" charset="0"/>
              </a:rPr>
              <a:t>         </a:t>
            </a:r>
            <a:r>
              <a:rPr lang="ru-RU" sz="2000" dirty="0">
                <a:latin typeface="Aptos Display" panose="020B0004020202020204" pitchFamily="34" charset="0"/>
              </a:rPr>
              <a:t>Деятельность отдела по выполнению мероприятий по защите  прав потребителей осуществляется во исполнение:</a:t>
            </a:r>
          </a:p>
          <a:p>
            <a:pPr marL="0" lvl="2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000" dirty="0">
                <a:latin typeface="Aptos Display" panose="020B0004020202020204" pitchFamily="34" charset="0"/>
              </a:rPr>
              <a:t> </a:t>
            </a:r>
            <a:r>
              <a:rPr lang="ru-RU" sz="2000" dirty="0" smtClean="0">
                <a:latin typeface="Aptos Display" panose="020B0004020202020204" pitchFamily="34" charset="0"/>
              </a:rPr>
              <a:t>- ст</a:t>
            </a:r>
            <a:r>
              <a:rPr lang="ru-RU" sz="2000" dirty="0">
                <a:latin typeface="Aptos Display" panose="020B0004020202020204" pitchFamily="34" charset="0"/>
              </a:rPr>
              <a:t>. 44 Закона РФ № 2300-1 от 07.02.1992 «О защите прав потребителей»;</a:t>
            </a:r>
          </a:p>
          <a:p>
            <a:pPr marL="0" lvl="2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000" dirty="0">
                <a:latin typeface="Aptos Display" panose="020B0004020202020204" pitchFamily="34" charset="0"/>
              </a:rPr>
              <a:t> </a:t>
            </a:r>
            <a:r>
              <a:rPr lang="ru-RU" sz="2000" dirty="0" smtClean="0">
                <a:latin typeface="Aptos Display" panose="020B0004020202020204" pitchFamily="34" charset="0"/>
              </a:rPr>
              <a:t>- административного </a:t>
            </a:r>
            <a:r>
              <a:rPr lang="ru-RU" sz="2000" dirty="0">
                <a:latin typeface="Aptos Display" panose="020B0004020202020204" pitchFamily="34" charset="0"/>
              </a:rPr>
              <a:t>регламента предоставления муниципальной услуги «Рассмотрение жалоб потребителей и консультирование их по вопросам защиты прав потребителей», утвержденного постановлением администрации муниципального образования «Заларинский район»  № 674 от  02.09.2013;</a:t>
            </a:r>
          </a:p>
          <a:p>
            <a:pPr marL="0" lvl="2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000" dirty="0" smtClean="0">
                <a:latin typeface="Aptos Display" panose="020B0004020202020204" pitchFamily="34" charset="0"/>
              </a:rPr>
              <a:t>- региональной </a:t>
            </a:r>
            <a:r>
              <a:rPr lang="ru-RU" sz="2000" dirty="0">
                <a:latin typeface="Aptos Display" panose="020B0004020202020204" pitchFamily="34" charset="0"/>
              </a:rPr>
              <a:t>программы по защите прав потребителей в Иркутской области на 2023-2025 годы, утвержденной распоряжением Правительства Иркутской области от 30 декабря 2022 года № 795-рп.</a:t>
            </a:r>
          </a:p>
          <a:p>
            <a:pPr marL="0" lvl="2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r>
              <a:rPr lang="ru-RU" sz="2000" dirty="0" smtClean="0">
                <a:latin typeface="Aptos Display" panose="020B0004020202020204" pitchFamily="34" charset="0"/>
              </a:rPr>
              <a:t>- программы </a:t>
            </a:r>
            <a:r>
              <a:rPr lang="ru-RU" sz="2000" dirty="0">
                <a:latin typeface="Aptos Display" panose="020B0004020202020204" pitchFamily="34" charset="0"/>
              </a:rPr>
              <a:t>«Защита прав потребителей на территории муниципального образования «Заларинский район» на 2024-2026 годы» утвержденная постановлением главы администрации МО «Заларинский район» от 22.01.2024г</a:t>
            </a:r>
            <a:r>
              <a:rPr lang="ru-RU" sz="1800" dirty="0">
                <a:latin typeface="Aptos Display" panose="020B0004020202020204" pitchFamily="34" charset="0"/>
              </a:rPr>
              <a:t>. №57.</a:t>
            </a:r>
          </a:p>
          <a:p>
            <a:pPr marL="0" lvl="2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atin typeface="Aptos Display" panose="020B00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atin typeface="Aptos Display" panose="020B00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Aptos Display" panose="020B00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Aptos Display" panose="020B00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Aptos Display" panose="020B0004020202020204" pitchFamily="34" charset="0"/>
            </a:endParaRPr>
          </a:p>
          <a:p>
            <a:pPr marL="0" indent="0">
              <a:lnSpc>
                <a:spcPct val="90000"/>
              </a:lnSpc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None/>
            </a:pPr>
            <a:endParaRPr lang="ru-RU" sz="18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491515"/>
              </p:ext>
            </p:extLst>
          </p:nvPr>
        </p:nvGraphicFramePr>
        <p:xfrm>
          <a:off x="426000" y="1392395"/>
          <a:ext cx="10620000" cy="523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96000" y="144000"/>
            <a:ext cx="9315000" cy="111339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	</a:t>
            </a:r>
          </a:p>
          <a:p>
            <a:pPr algn="ctr"/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За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2025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год поступило 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9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обращений  граждан по вопросам их нарушенных прав, в том числе: </a:t>
            </a:r>
          </a:p>
        </p:txBody>
      </p:sp>
    </p:spTree>
    <p:extLst>
      <p:ext uri="{BB962C8B-B14F-4D97-AF65-F5344CB8AC3E}">
        <p14:creationId xmlns:p14="http://schemas.microsoft.com/office/powerpoint/2010/main" val="174772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35" y="375112"/>
            <a:ext cx="11431065" cy="66888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Количество поступивших </a:t>
            </a:r>
            <a:r>
              <a:rPr lang="ru-RU" sz="3200" dirty="0" smtClean="0">
                <a:ln w="18415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Aptos Display" panose="020B0004020202020204" pitchFamily="34" charset="0"/>
                <a:cs typeface="Times New Roman" pitchFamily="18" charset="0"/>
              </a:rPr>
              <a:t>обращений  граждан по ЗПП за 2024-2025гг.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72200332"/>
              </p:ext>
            </p:extLst>
          </p:nvPr>
        </p:nvGraphicFramePr>
        <p:xfrm>
          <a:off x="831000" y="1314000"/>
          <a:ext cx="10305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413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 flipV="1">
            <a:off x="2254250" y="1133998"/>
            <a:ext cx="691887" cy="135701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n w="28575">
                <a:solidFill>
                  <a:schemeClr val="tx1"/>
                </a:solidFill>
              </a:ln>
              <a:latin typeface="Aptos Display" panose="020B0004020202020204" pitchFamily="34" charset="0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2292350" y="4724399"/>
            <a:ext cx="333477" cy="1153358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2978150" y="1134000"/>
            <a:ext cx="389575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2654300" y="5827275"/>
            <a:ext cx="598389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368550" y="2819400"/>
            <a:ext cx="972382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2368550" y="4267200"/>
            <a:ext cx="972382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19" name="AutoShape 20"/>
          <p:cNvSpPr>
            <a:spLocks noChangeArrowheads="1"/>
          </p:cNvSpPr>
          <p:nvPr/>
        </p:nvSpPr>
        <p:spPr bwMode="gray">
          <a:xfrm>
            <a:off x="2953494" y="381430"/>
            <a:ext cx="9143055" cy="13176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>
              <a:latin typeface="Aptos Display" panose="020B0004020202020204" pitchFamily="34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3621000" y="430664"/>
            <a:ext cx="811499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Aptos Display" panose="020B0004020202020204" pitchFamily="34" charset="0"/>
                <a:cs typeface="Times New Roman" pitchFamily="18" charset="0"/>
              </a:rPr>
              <a:t>Месячник качества и безопасности пиротехнической продукции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- в целях обеспечения безопасности услуг, оказываемых в сфере розничной торговли,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предотвращения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травматизма людей, связанного с </a:t>
            </a:r>
            <a:r>
              <a:rPr lang="ru-RU" dirty="0" smtClean="0">
                <a:latin typeface="Aptos Display" panose="020B0004020202020204" pitchFamily="34" charset="0"/>
                <a:cs typeface="Times New Roman" pitchFamily="18" charset="0"/>
              </a:rPr>
              <a:t>использованием некачественной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пиротехнической продукции.</a:t>
            </a:r>
          </a:p>
        </p:txBody>
      </p:sp>
      <p:sp>
        <p:nvSpPr>
          <p:cNvPr id="29" name="AutoShape 20"/>
          <p:cNvSpPr>
            <a:spLocks noChangeArrowheads="1"/>
          </p:cNvSpPr>
          <p:nvPr/>
        </p:nvSpPr>
        <p:spPr bwMode="gray">
          <a:xfrm>
            <a:off x="2618541" y="1848081"/>
            <a:ext cx="9232319" cy="1441187"/>
          </a:xfrm>
          <a:prstGeom prst="roundRect">
            <a:avLst>
              <a:gd name="adj" fmla="val 50000"/>
            </a:avLst>
          </a:prstGeom>
          <a:solidFill>
            <a:srgbClr val="0D2772"/>
          </a:soli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t"/>
          <a:lstStyle/>
          <a:p>
            <a:pPr lvl="0"/>
            <a:r>
              <a:rPr lang="ru-RU" sz="17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Месячник качества и безопасности мяса и иной продукции животного</a:t>
            </a:r>
          </a:p>
          <a:p>
            <a:pPr lvl="0"/>
            <a:r>
              <a:rPr lang="ru-RU" sz="1700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происхождения </a:t>
            </a:r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–в  целях обеспечения качества и безопасности мяса и </a:t>
            </a:r>
          </a:p>
          <a:p>
            <a:pPr lvl="0"/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  иной продукции животного происхождения, пресечения несанкционированной  </a:t>
            </a:r>
          </a:p>
          <a:p>
            <a:pPr lvl="0"/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      торговли указанной продукцией.</a:t>
            </a:r>
          </a:p>
        </p:txBody>
      </p:sp>
      <p:sp>
        <p:nvSpPr>
          <p:cNvPr id="30" name="AutoShape 20"/>
          <p:cNvSpPr>
            <a:spLocks noChangeArrowheads="1"/>
          </p:cNvSpPr>
          <p:nvPr/>
        </p:nvSpPr>
        <p:spPr bwMode="gray">
          <a:xfrm>
            <a:off x="2460592" y="3539736"/>
            <a:ext cx="9202959" cy="14549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/>
            <a:r>
              <a:rPr lang="ru-RU" b="1" dirty="0">
                <a:latin typeface="Aptos Display" panose="020B0004020202020204" pitchFamily="34" charset="0"/>
                <a:cs typeface="Times New Roman" pitchFamily="18" charset="0"/>
              </a:rPr>
              <a:t>Месячник защиты прав потребителей </a:t>
            </a:r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- в целях повышения качества и культуры </a:t>
            </a:r>
          </a:p>
          <a:p>
            <a:pPr lvl="0"/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обслуживания населения в сфере торговли, общественного питания и бытового </a:t>
            </a:r>
          </a:p>
          <a:p>
            <a:pPr lvl="0"/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  обслуживания, содействия правовому просвещению граждан в области защиты </a:t>
            </a:r>
          </a:p>
          <a:p>
            <a:pPr lvl="0"/>
            <a:r>
              <a:rPr lang="ru-RU" dirty="0">
                <a:latin typeface="Aptos Display" panose="020B0004020202020204" pitchFamily="34" charset="0"/>
                <a:cs typeface="Times New Roman" pitchFamily="18" charset="0"/>
              </a:rPr>
              <a:t>     прав потребителей на территории района.</a:t>
            </a:r>
          </a:p>
        </p:txBody>
      </p:sp>
      <p:sp>
        <p:nvSpPr>
          <p:cNvPr id="31" name="AutoShape 20"/>
          <p:cNvSpPr>
            <a:spLocks noChangeArrowheads="1"/>
          </p:cNvSpPr>
          <p:nvPr/>
        </p:nvSpPr>
        <p:spPr bwMode="gray">
          <a:xfrm>
            <a:off x="2854741" y="5218920"/>
            <a:ext cx="9276691" cy="1317673"/>
          </a:xfrm>
          <a:prstGeom prst="roundRect">
            <a:avLst>
              <a:gd name="adj" fmla="val 50000"/>
            </a:avLst>
          </a:prstGeom>
          <a:solidFill>
            <a:srgbClr val="0D2772"/>
          </a:soli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lvl="0"/>
            <a:r>
              <a:rPr lang="ru-RU" b="1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Месячник качества  и  безопасности ранних овощей и  фруктов </a:t>
            </a:r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- в целях </a:t>
            </a:r>
          </a:p>
          <a:p>
            <a:pPr lvl="0"/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обеспечения безопасности услуг, оказываемых в сфере розничной торговли, </a:t>
            </a:r>
          </a:p>
          <a:p>
            <a:pPr lvl="0"/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 предотвращения заболеваний  (отравлений) людей, связанных с употреблением </a:t>
            </a:r>
          </a:p>
          <a:p>
            <a:pPr lvl="0"/>
            <a:r>
              <a:rPr lang="ru-RU" dirty="0">
                <a:solidFill>
                  <a:schemeClr val="bg1"/>
                </a:solidFill>
                <a:latin typeface="Aptos Display" panose="020B0004020202020204" pitchFamily="34" charset="0"/>
                <a:cs typeface="Times New Roman" pitchFamily="18" charset="0"/>
              </a:rPr>
              <a:t>      некачественной продовольственной продукции в летний период».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56000" y="1674000"/>
            <a:ext cx="252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Отделом потребительского рынка в 2025 году было организовано </a:t>
            </a:r>
            <a:endParaRPr lang="ru-RU" b="1" dirty="0">
              <a:ln w="18415" cmpd="sng">
                <a:noFill/>
                <a:prstDash val="solid"/>
              </a:ln>
              <a:latin typeface="Aptos Display" panose="020B0004020202020204" pitchFamily="34" charset="0"/>
              <a:cs typeface="Times New Roman" pitchFamily="18" charset="0"/>
            </a:endParaRP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проведение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месячников,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акций по вопросам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качества и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безопасности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услуг и товаров,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реализуемых </a:t>
            </a:r>
          </a:p>
          <a:p>
            <a:pPr lvl="0" algn="ctr"/>
            <a:r>
              <a:rPr lang="ru-RU" b="1" dirty="0">
                <a:ln w="18415" cmpd="sng">
                  <a:noFill/>
                  <a:prstDash val="solid"/>
                </a:ln>
                <a:latin typeface="Aptos Display" panose="020B0004020202020204" pitchFamily="34" charset="0"/>
                <a:cs typeface="Times New Roman" pitchFamily="18" charset="0"/>
              </a:rPr>
              <a:t>населению: </a:t>
            </a:r>
          </a:p>
        </p:txBody>
      </p:sp>
    </p:spTree>
    <p:extLst>
      <p:ext uri="{BB962C8B-B14F-4D97-AF65-F5344CB8AC3E}">
        <p14:creationId xmlns:p14="http://schemas.microsoft.com/office/powerpoint/2010/main" val="35657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250" y="234000"/>
            <a:ext cx="121387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ДЕЙСТВУЮЩИЕ ДОКУМЕНТЫ ПО СТОИМОСТИ ТВЕРДОГО ТОПЛИВА НА ТЕРРИТОРИИ </a:t>
            </a:r>
            <a:r>
              <a:rPr lang="ru-RU" b="1" dirty="0" smtClean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ЗАЛАРИНСКОГО МУНИЦИПАЛЬНОГО ОКРУГА, </a:t>
            </a:r>
            <a:r>
              <a:rPr lang="ru-RU" b="1" dirty="0"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УСТАНОВЛЕННЫЕ СЛУЖБОЙ ПО ТАРИФАМ ИРКУТСКОЙ ОБЛАСТИ</a:t>
            </a:r>
          </a:p>
          <a:p>
            <a:pPr algn="ctr"/>
            <a:endParaRPr lang="ru-RU" b="1" dirty="0">
              <a:solidFill>
                <a:srgbClr val="0D2772"/>
              </a:solidFill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5999" y="1010000"/>
            <a:ext cx="112950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	Приказ службы по тарифам Иркутской области  от 5 декабря 2024 года № 79-348-спр </a:t>
            </a:r>
            <a:r>
              <a:rPr lang="ru-RU" sz="1500" b="1" dirty="0">
                <a:latin typeface="Aptos Display" panose="020B0004020202020204" pitchFamily="34" charset="0"/>
                <a:cs typeface="Times New Roman" pitchFamily="18" charset="0"/>
              </a:rPr>
              <a:t>«Об установлении предельной цены на топливо твердое (уголь каменный марки ДГ), реализуемое индивидуальным предпринимателем Кузнецовым Н.А.</a:t>
            </a:r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 (ИНН 382501352510)» - об установлении и введении в действие с 11 декабря 2024 года на срок не менее одного года предельной цены на топливо твердое (уголь каменный марки ДГ),реализуемое индивидуальным предпринимателем Кузнецовым Н.А. гражданам, управляющим организациям, товариществам собственников жилья, жилищным, жилищно-строительным или иным специализированным потребительским кооперативам, созданным в целях удовлетворения потребностей граждан в жилье, в размере 3 151,25 руб. за одну тонну.</a:t>
            </a:r>
          </a:p>
          <a:p>
            <a:endParaRPr lang="ru-RU" sz="1500" dirty="0">
              <a:latin typeface="Aptos Display" panose="020B0004020202020204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1000" y="2619000"/>
            <a:ext cx="11160000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	Приказ службы по тарифам Иркутской области  от 25 марта 2024 года № 79-50-спр </a:t>
            </a:r>
            <a:r>
              <a:rPr lang="ru-RU" sz="1500" b="1" dirty="0">
                <a:latin typeface="Aptos Display" panose="020B0004020202020204" pitchFamily="34" charset="0"/>
                <a:cs typeface="Times New Roman" pitchFamily="18" charset="0"/>
              </a:rPr>
              <a:t>«Об установлении предельных максимальных цен на дрова, реализуемые потребителям индивидуальным предпринимателем Кузнецовым Н.А. (ИНН 382501352510)» </a:t>
            </a:r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- об установлении и введении  в действие с 1 июля 2024 года на срок не менее одного года предельных максимальных цен на дрова, реализуемые индивидуальным предпринимателем Кузнецовым Н.А. гражданам, управляющим организациям, товариществам собственников жилья, жилищным, жилищно-строительным или иным специализированным потребительским кооперативам, созданным в целях удовлетворения потребностей граждан в жилье, в следующих размерах </a:t>
            </a:r>
          </a:p>
          <a:p>
            <a:pPr algn="just"/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1) 1 плотный кубический метр - 677,93 рубля;</a:t>
            </a:r>
          </a:p>
          <a:p>
            <a:pPr algn="just"/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2) 1 складочный кубический метр - 474,55 рубля</a:t>
            </a:r>
            <a:r>
              <a:rPr lang="ru-RU" sz="1500" dirty="0" smtClean="0">
                <a:latin typeface="Aptos Display" panose="020B0004020202020204" pitchFamily="34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500" dirty="0">
                <a:latin typeface="Aptos Display" panose="020B0004020202020204" pitchFamily="34" charset="0"/>
                <a:cs typeface="Times New Roman" pitchFamily="18" charset="0"/>
              </a:rPr>
              <a:t>В 2025 году осуществляли доставку твердого топлива для жителей Заларинского района ИП кузнецов Н.А., и ИП </a:t>
            </a:r>
            <a:r>
              <a:rPr lang="ru-RU" sz="1500" dirty="0" smtClean="0">
                <a:latin typeface="Aptos Display" panose="020B0004020202020204" pitchFamily="34" charset="0"/>
                <a:cs typeface="Times New Roman" pitchFamily="18" charset="0"/>
              </a:rPr>
              <a:t>Яковлева</a:t>
            </a:r>
          </a:p>
          <a:p>
            <a:pPr algn="just"/>
            <a:r>
              <a:rPr lang="ru-RU" sz="1500" dirty="0" smtClean="0">
                <a:latin typeface="Aptos Display" panose="020B0004020202020204" pitchFamily="34" charset="0"/>
                <a:cs typeface="Times New Roman" pitchFamily="18" charset="0"/>
              </a:rPr>
              <a:t>	</a:t>
            </a:r>
            <a:r>
              <a:rPr lang="ru-RU" sz="1500" dirty="0" smtClean="0"/>
              <a:t>Для обеспечения компенсации затрат на приобретение твердого топлива для льготных категорий граждан, проживающих на территориях </a:t>
            </a:r>
            <a:r>
              <a:rPr lang="ru-RU" sz="1500" dirty="0" err="1" smtClean="0"/>
              <a:t>Заларинского</a:t>
            </a:r>
            <a:r>
              <a:rPr lang="ru-RU" sz="1500" dirty="0" smtClean="0"/>
              <a:t> муниципального округа, были заключены соглашения с поставщиками топлива на 2026 год. </a:t>
            </a:r>
          </a:p>
          <a:p>
            <a:pPr algn="just"/>
            <a:r>
              <a:rPr lang="ru-RU" sz="1500" dirty="0"/>
              <a:t>	ИП Кузнецов Н.А. заключил соглашения для территорий, подведомственных </a:t>
            </a:r>
            <a:r>
              <a:rPr lang="ru-RU" sz="1500" dirty="0" err="1"/>
              <a:t>Бабагайской</a:t>
            </a:r>
            <a:r>
              <a:rPr lang="ru-RU" sz="1500" dirty="0"/>
              <a:t>, </a:t>
            </a:r>
            <a:r>
              <a:rPr lang="ru-RU" sz="1500" dirty="0" err="1"/>
              <a:t>Бажирской</a:t>
            </a:r>
            <a:r>
              <a:rPr lang="ru-RU" sz="1500" dirty="0"/>
              <a:t>, </a:t>
            </a:r>
            <a:r>
              <a:rPr lang="ru-RU" sz="1500" dirty="0" err="1"/>
              <a:t>Веренской</a:t>
            </a:r>
            <a:r>
              <a:rPr lang="ru-RU" sz="1500" dirty="0"/>
              <a:t>, Владимирской, </a:t>
            </a:r>
            <a:r>
              <a:rPr lang="ru-RU" sz="1500" dirty="0" err="1"/>
              <a:t>Моисеевской</a:t>
            </a:r>
            <a:r>
              <a:rPr lang="ru-RU" sz="1500" dirty="0"/>
              <a:t>, </a:t>
            </a:r>
            <a:r>
              <a:rPr lang="ru-RU" sz="1500" dirty="0" err="1"/>
              <a:t>Мойганской</a:t>
            </a:r>
            <a:r>
              <a:rPr lang="ru-RU" sz="1500" dirty="0"/>
              <a:t>, </a:t>
            </a:r>
            <a:r>
              <a:rPr lang="ru-RU" sz="1500" dirty="0" err="1"/>
              <a:t>Новочеремховской</a:t>
            </a:r>
            <a:r>
              <a:rPr lang="ru-RU" sz="1500" dirty="0"/>
              <a:t>, Семеновской, Троицкой, </a:t>
            </a:r>
            <a:r>
              <a:rPr lang="ru-RU" sz="1500" dirty="0" err="1"/>
              <a:t>Ханжиновской</a:t>
            </a:r>
            <a:r>
              <a:rPr lang="ru-RU" sz="1500" dirty="0"/>
              <a:t>, </a:t>
            </a:r>
            <a:r>
              <a:rPr lang="ru-RU" sz="1500" dirty="0" err="1"/>
              <a:t>Холмогойской</a:t>
            </a:r>
            <a:r>
              <a:rPr lang="ru-RU" sz="1500" dirty="0"/>
              <a:t>,  </a:t>
            </a:r>
            <a:r>
              <a:rPr lang="ru-RU" sz="1500" dirty="0" err="1"/>
              <a:t>Черемшанской</a:t>
            </a:r>
            <a:r>
              <a:rPr lang="ru-RU" sz="1500" dirty="0"/>
              <a:t> сельским </a:t>
            </a:r>
            <a:r>
              <a:rPr lang="ru-RU" sz="1500" dirty="0" smtClean="0"/>
              <a:t>администрациям, </a:t>
            </a:r>
            <a:r>
              <a:rPr lang="ru-RU" sz="1500" dirty="0" err="1"/>
              <a:t>Тыретской</a:t>
            </a:r>
            <a:r>
              <a:rPr lang="ru-RU" sz="1500" dirty="0"/>
              <a:t> поселковой </a:t>
            </a:r>
            <a:r>
              <a:rPr lang="ru-RU" sz="1500" dirty="0" smtClean="0"/>
              <a:t>администрацией и </a:t>
            </a:r>
            <a:r>
              <a:rPr lang="ru-RU" sz="1500" dirty="0" err="1" smtClean="0"/>
              <a:t>Заларинской</a:t>
            </a:r>
            <a:r>
              <a:rPr lang="ru-RU" sz="1500" dirty="0" smtClean="0"/>
              <a:t>.</a:t>
            </a:r>
            <a:endParaRPr lang="ru-RU" sz="1500" dirty="0"/>
          </a:p>
          <a:p>
            <a:pPr algn="just"/>
            <a:r>
              <a:rPr lang="ru-RU" sz="1500" dirty="0"/>
              <a:t>	ИП Яковлева Т.Г. заключила соглашение с Хор-</a:t>
            </a:r>
            <a:r>
              <a:rPr lang="ru-RU" sz="1500" dirty="0" err="1"/>
              <a:t>Тагнинской</a:t>
            </a:r>
            <a:r>
              <a:rPr lang="ru-RU" sz="1500" dirty="0"/>
              <a:t> сельской администрацией</a:t>
            </a:r>
            <a:r>
              <a:rPr lang="ru-RU" sz="1600" dirty="0"/>
              <a:t>. </a:t>
            </a:r>
          </a:p>
          <a:p>
            <a:pPr algn="just"/>
            <a:endParaRPr lang="ru-RU" sz="1500" dirty="0">
              <a:latin typeface="Aptos Display" panose="020B00040202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7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06000" y="144000"/>
            <a:ext cx="11182468" cy="26161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0AD2F5-857C-B7D1-88A9-A841B75F817C}"/>
              </a:ext>
            </a:extLst>
          </p:cNvPr>
          <p:cNvSpPr txBox="1"/>
          <p:nvPr/>
        </p:nvSpPr>
        <p:spPr>
          <a:xfrm>
            <a:off x="6996000" y="1687592"/>
            <a:ext cx="4607058" cy="287026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ИП Татьяна Юрьевна Барабанова исполнила 10 желаний,</a:t>
            </a:r>
            <a:r>
              <a:rPr lang="ru-RU" sz="2000" dirty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Лилия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Ильдеровна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Крахалева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Екатерина Владимировна Ермак, Анатолий Петрович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Непокрытов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Курбонов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Мазхабшо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Тамара Владимировна Ситковская, Александра Сергеевна Евстафьева, Александр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Бадмажапович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Ильзутуев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другие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DDB0B69-0EE1-B4DF-5245-08FB3C8ECDAE}"/>
              </a:ext>
            </a:extLst>
          </p:cNvPr>
          <p:cNvSpPr txBox="1"/>
          <p:nvPr/>
        </p:nvSpPr>
        <p:spPr>
          <a:xfrm>
            <a:off x="2406000" y="274805"/>
            <a:ext cx="7020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ИНДИВИДУАЛЬНЫЕ ПРЕДПРИНИМАТЕЛИ  ПРИНЯЛИ </a:t>
            </a:r>
            <a:r>
              <a:rPr lang="ru-RU" sz="18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ПОДГОТОВКЕ 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ПОДАРКОВ ДЛЯ ВЕТЕРАНОВ </a:t>
            </a:r>
            <a:endParaRPr lang="ru-RU" b="1" dirty="0" smtClean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МАЮ</a:t>
            </a:r>
            <a:r>
              <a:rPr lang="ru-RU" sz="18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800" b="1" dirty="0" smtClean="0">
              <a:solidFill>
                <a:srgbClr val="0D277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78693" y="991306"/>
            <a:ext cx="4545000" cy="5640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538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1000" y="44017"/>
            <a:ext cx="11070000" cy="100027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ctr"/>
            <a:r>
              <a:rPr lang="ru-RU" sz="24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Aptos Display" panose="020B0004020202020204" pitchFamily="34" charset="0"/>
                <a:cs typeface="Times New Roman" pitchFamily="18" charset="0"/>
              </a:rPr>
              <a:t>Предпринимателями</a:t>
            </a:r>
            <a:r>
              <a:rPr lang="ru-RU" sz="2400" dirty="0">
                <a:ln w="18415" cmpd="sng">
                  <a:solidFill>
                    <a:srgbClr val="471165"/>
                  </a:solidFill>
                  <a:prstDash val="solid"/>
                </a:ln>
                <a:solidFill>
                  <a:srgbClr val="0D277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ru-RU" sz="2400" b="1" dirty="0">
                <a:ln w="18415" cmpd="sng">
                  <a:noFill/>
                  <a:prstDash val="solid"/>
                </a:ln>
                <a:solidFill>
                  <a:srgbClr val="0D2772"/>
                </a:solidFill>
                <a:latin typeface="+mj-lt"/>
                <a:cs typeface="Times New Roman" pitchFamily="18" charset="0"/>
              </a:rPr>
              <a:t>было подготовлено 280 новогодних подарков для детей семей участников специальной военной операции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0" y="1061408"/>
            <a:ext cx="4365000" cy="298484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00" y="3286327"/>
            <a:ext cx="4887670" cy="31050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000" y="2506499"/>
            <a:ext cx="4114600" cy="2385001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824C97DE-82F0-8903-CAEE-8AB54FD4E105}"/>
              </a:ext>
            </a:extLst>
          </p:cNvPr>
          <p:cNvCxnSpPr>
            <a:cxnSpLocks/>
          </p:cNvCxnSpPr>
          <p:nvPr/>
        </p:nvCxnSpPr>
        <p:spPr>
          <a:xfrm>
            <a:off x="336586" y="5950076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970FE100-D204-4CF2-B2AA-D87007AB2866}"/>
              </a:ext>
            </a:extLst>
          </p:cNvPr>
          <p:cNvCxnSpPr>
            <a:cxnSpLocks/>
          </p:cNvCxnSpPr>
          <p:nvPr/>
        </p:nvCxnSpPr>
        <p:spPr>
          <a:xfrm flipH="1">
            <a:off x="-157828" y="644400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0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7967" y="369000"/>
            <a:ext cx="6706065" cy="668887"/>
          </a:xfrm>
        </p:spPr>
        <p:txBody>
          <a:bodyPr/>
          <a:lstStyle/>
          <a:p>
            <a:pPr algn="ctr"/>
            <a:r>
              <a:rPr lang="ru-RU" sz="3200" dirty="0"/>
              <a:t>«Ёлка желаний – 2025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11000" y="1539000"/>
            <a:ext cx="5445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smtClean="0"/>
              <a:t>27 </a:t>
            </a:r>
            <a:r>
              <a:rPr lang="ru-RU" dirty="0" smtClean="0"/>
              <a:t>индивидуальных предпринимателей и руководителей предприятий Заларинского муниципального округа приняли участие в благотворительной акции «Ёлка желаний – 2025», подарив новогодние подарки детям. Среди участников — </a:t>
            </a:r>
            <a:r>
              <a:rPr lang="ru-RU" dirty="0" err="1" smtClean="0"/>
              <a:t>Элисо</a:t>
            </a:r>
            <a:r>
              <a:rPr lang="ru-RU" dirty="0" smtClean="0"/>
              <a:t> </a:t>
            </a:r>
            <a:r>
              <a:rPr lang="ru-RU" dirty="0" err="1" smtClean="0"/>
              <a:t>Чубакова</a:t>
            </a:r>
            <a:r>
              <a:rPr lang="ru-RU" dirty="0" smtClean="0"/>
              <a:t>, </a:t>
            </a:r>
            <a:r>
              <a:rPr lang="ru-RU" dirty="0" err="1" smtClean="0"/>
              <a:t>Разия</a:t>
            </a:r>
            <a:r>
              <a:rPr lang="ru-RU" dirty="0" smtClean="0"/>
              <a:t> </a:t>
            </a:r>
            <a:r>
              <a:rPr lang="ru-RU" dirty="0" err="1" smtClean="0"/>
              <a:t>Мамцемлидзе</a:t>
            </a:r>
            <a:r>
              <a:rPr lang="ru-RU" dirty="0" smtClean="0"/>
              <a:t>, Сергей </a:t>
            </a:r>
            <a:r>
              <a:rPr lang="ru-RU" dirty="0" err="1" smtClean="0"/>
              <a:t>Лощаков</a:t>
            </a:r>
            <a:r>
              <a:rPr lang="ru-RU" dirty="0" smtClean="0"/>
              <a:t>, </a:t>
            </a:r>
            <a:r>
              <a:rPr lang="ru-RU" dirty="0" err="1" smtClean="0"/>
              <a:t>Кямал</a:t>
            </a:r>
            <a:r>
              <a:rPr lang="ru-RU" dirty="0" smtClean="0"/>
              <a:t> Сулейманов, </a:t>
            </a:r>
            <a:r>
              <a:rPr lang="ru-RU" dirty="0" err="1" smtClean="0"/>
              <a:t>Рахматуллох</a:t>
            </a:r>
            <a:r>
              <a:rPr lang="ru-RU" dirty="0" smtClean="0"/>
              <a:t> </a:t>
            </a:r>
            <a:r>
              <a:rPr lang="ru-RU" dirty="0" err="1" smtClean="0"/>
              <a:t>Атоев</a:t>
            </a:r>
            <a:r>
              <a:rPr lang="ru-RU" dirty="0" smtClean="0"/>
              <a:t>, Ольга </a:t>
            </a:r>
            <a:r>
              <a:rPr lang="ru-RU" dirty="0" err="1" smtClean="0"/>
              <a:t>Аверина</a:t>
            </a:r>
            <a:r>
              <a:rPr lang="ru-RU" dirty="0" smtClean="0"/>
              <a:t>, Екатерина Ермак, Евгений Резцов, </a:t>
            </a:r>
            <a:r>
              <a:rPr lang="ru-RU" dirty="0" err="1" smtClean="0"/>
              <a:t>Эрдэни</a:t>
            </a:r>
            <a:r>
              <a:rPr lang="ru-RU" dirty="0" smtClean="0"/>
              <a:t> </a:t>
            </a:r>
            <a:r>
              <a:rPr lang="ru-RU" dirty="0" err="1" smtClean="0"/>
              <a:t>Ульзутуев</a:t>
            </a:r>
            <a:r>
              <a:rPr lang="ru-RU" dirty="0" smtClean="0"/>
              <a:t>, </a:t>
            </a:r>
            <a:r>
              <a:rPr lang="ru-RU" dirty="0" err="1" smtClean="0"/>
              <a:t>Норжима</a:t>
            </a:r>
            <a:r>
              <a:rPr lang="ru-RU" dirty="0" smtClean="0"/>
              <a:t> </a:t>
            </a:r>
            <a:r>
              <a:rPr lang="ru-RU" dirty="0" err="1" smtClean="0"/>
              <a:t>Сайванова</a:t>
            </a:r>
            <a:r>
              <a:rPr lang="ru-RU" dirty="0" smtClean="0"/>
              <a:t>, Владимир </a:t>
            </a:r>
            <a:r>
              <a:rPr lang="ru-RU" dirty="0" err="1" smtClean="0"/>
              <a:t>Синчук</a:t>
            </a:r>
            <a:r>
              <a:rPr lang="ru-RU" dirty="0" smtClean="0"/>
              <a:t>, Лидия </a:t>
            </a:r>
            <a:r>
              <a:rPr lang="ru-RU" dirty="0" err="1" smtClean="0"/>
              <a:t>Бородавкина</a:t>
            </a:r>
            <a:r>
              <a:rPr lang="ru-RU" dirty="0" smtClean="0"/>
              <a:t>, </a:t>
            </a:r>
            <a:r>
              <a:rPr lang="ru-RU" dirty="0" err="1" smtClean="0"/>
              <a:t>Кнарик</a:t>
            </a:r>
            <a:r>
              <a:rPr lang="ru-RU" dirty="0" smtClean="0"/>
              <a:t> </a:t>
            </a:r>
            <a:r>
              <a:rPr lang="ru-RU" dirty="0" err="1" smtClean="0"/>
              <a:t>Теванян</a:t>
            </a:r>
            <a:r>
              <a:rPr lang="ru-RU" dirty="0" smtClean="0"/>
              <a:t>, Елена </a:t>
            </a:r>
            <a:r>
              <a:rPr lang="ru-RU" dirty="0" err="1" smtClean="0"/>
              <a:t>Саунина</a:t>
            </a:r>
            <a:r>
              <a:rPr lang="ru-RU" dirty="0" smtClean="0"/>
              <a:t>, </a:t>
            </a:r>
            <a:r>
              <a:rPr lang="ru-RU" dirty="0" err="1" smtClean="0"/>
              <a:t>Эхтибар</a:t>
            </a:r>
            <a:r>
              <a:rPr lang="ru-RU" dirty="0" smtClean="0"/>
              <a:t> </a:t>
            </a:r>
            <a:r>
              <a:rPr lang="ru-RU" dirty="0" err="1" smtClean="0"/>
              <a:t>Бадалов</a:t>
            </a:r>
            <a:r>
              <a:rPr lang="ru-RU" dirty="0" smtClean="0"/>
              <a:t>, Юрий </a:t>
            </a:r>
            <a:r>
              <a:rPr lang="ru-RU" dirty="0" err="1" smtClean="0"/>
              <a:t>Терлеев</a:t>
            </a:r>
            <a:r>
              <a:rPr lang="ru-RU" dirty="0" smtClean="0"/>
              <a:t>, </a:t>
            </a:r>
            <a:r>
              <a:rPr lang="ru-RU" dirty="0" err="1" smtClean="0"/>
              <a:t>Рифат</a:t>
            </a:r>
            <a:r>
              <a:rPr lang="ru-RU" dirty="0" smtClean="0"/>
              <a:t> </a:t>
            </a:r>
            <a:r>
              <a:rPr lang="ru-RU" dirty="0" err="1" smtClean="0"/>
              <a:t>Бекиров</a:t>
            </a:r>
            <a:r>
              <a:rPr lang="ru-RU" dirty="0" smtClean="0"/>
              <a:t>, Нелли Дьяченко, Сергей Перегудов, ген.директор ООО «ФАРМ ФЭМИЛИ» Анастасия </a:t>
            </a:r>
            <a:r>
              <a:rPr lang="ru-RU" dirty="0" err="1" smtClean="0"/>
              <a:t>Пристромова</a:t>
            </a:r>
            <a:r>
              <a:rPr lang="ru-RU" dirty="0" smtClean="0"/>
              <a:t>, Татьяна Иващенко, Татьяна Андреева, Тимур </a:t>
            </a:r>
            <a:r>
              <a:rPr lang="ru-RU" dirty="0" err="1" smtClean="0"/>
              <a:t>Хохрин</a:t>
            </a:r>
            <a:r>
              <a:rPr lang="ru-RU" dirty="0" smtClean="0"/>
              <a:t>, Анна Нефедьева, Екатерина Михайлова, </a:t>
            </a:r>
            <a:r>
              <a:rPr lang="ru-RU" dirty="0" err="1" smtClean="0"/>
              <a:t>Ваграм</a:t>
            </a:r>
            <a:r>
              <a:rPr lang="ru-RU" dirty="0" smtClean="0"/>
              <a:t> Саакян.</a:t>
            </a:r>
            <a:endParaRPr lang="ru-RU" dirty="0"/>
          </a:p>
        </p:txBody>
      </p:sp>
      <p:pic>
        <p:nvPicPr>
          <p:cNvPr id="1026" name="Picture 2" descr="https://uszn-zalari.ru/wp-content/uploads/2025/12/photo_2025-12-30_11-20-39-700x3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00" y="1719000"/>
            <a:ext cx="4008254" cy="3124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1000" y="44017"/>
            <a:ext cx="11070000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11000" y="369001"/>
            <a:ext cx="675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 ОТДЕЛА В </a:t>
            </a:r>
            <a:r>
              <a:rPr lang="ru-RU" sz="2800" b="1" dirty="0" smtClean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800" b="1" dirty="0">
                <a:solidFill>
                  <a:srgbClr val="0D2772"/>
                </a:solidFill>
                <a:latin typeface="Times New Roman" pitchFamily="18" charset="0"/>
                <a:cs typeface="Times New Roman" pitchFamily="18" charset="0"/>
              </a:rPr>
              <a:t>году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6000" y="1764000"/>
            <a:ext cx="10035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1. Продолжить работу по действующим направлениям в соответствии с основными задачами и функциями отдела.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2. Внести изменения и дополнения в схему размещения нестационарных торговых объектов на территории муниципального образования Заларинский район».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3. Исполнить действующую программу «Защита прав потребителей на территории муниципального образования «Заларинский район» на 2024-2026 годы».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4. Провести сверку наличия информации по дислокациям объектов потребительского рынка в сфере оказания услуг розничной торговли, общественного питания и бытового обслуживания населения по муниципальным образованиям.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	5. Исполнение Плана мероприятий («Дорожной карты») по поддержке и развитию системы распространения печатной продукции с использованием нестационарных торговых объектов в Иркутской области на 2024-2026 годы. 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C78FA287-6442-CED5-6CBB-4919A25CD0A8}"/>
              </a:ext>
            </a:extLst>
          </p:cNvPr>
          <p:cNvCxnSpPr>
            <a:cxnSpLocks/>
          </p:cNvCxnSpPr>
          <p:nvPr/>
        </p:nvCxnSpPr>
        <p:spPr>
          <a:xfrm>
            <a:off x="11697586" y="-34924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B895CE50-72CC-51BD-98A3-14B4249FDED1}"/>
              </a:ext>
            </a:extLst>
          </p:cNvPr>
          <p:cNvCxnSpPr>
            <a:cxnSpLocks/>
          </p:cNvCxnSpPr>
          <p:nvPr/>
        </p:nvCxnSpPr>
        <p:spPr>
          <a:xfrm flipH="1">
            <a:off x="11203172" y="387422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A2535BAD-1AC9-FB23-20C3-752169501A4D}"/>
              </a:ext>
            </a:extLst>
          </p:cNvPr>
          <p:cNvCxnSpPr>
            <a:cxnSpLocks/>
          </p:cNvCxnSpPr>
          <p:nvPr/>
        </p:nvCxnSpPr>
        <p:spPr>
          <a:xfrm>
            <a:off x="494413" y="-34924"/>
            <a:ext cx="0" cy="882502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CA15FD7D-2F08-05D4-42B3-E2623D7BB3BE}"/>
              </a:ext>
            </a:extLst>
          </p:cNvPr>
          <p:cNvCxnSpPr>
            <a:cxnSpLocks/>
          </p:cNvCxnSpPr>
          <p:nvPr/>
        </p:nvCxnSpPr>
        <p:spPr>
          <a:xfrm flipH="1">
            <a:off x="-1" y="459000"/>
            <a:ext cx="988828" cy="0"/>
          </a:xfrm>
          <a:prstGeom prst="line">
            <a:avLst/>
          </a:prstGeom>
          <a:ln w="19050">
            <a:solidFill>
              <a:srgbClr val="0D27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05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56000" y="1167333"/>
            <a:ext cx="11641200" cy="452333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8800" b="1" i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БЛАГОДАРИМ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8800" b="1" i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8800" b="1" i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629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11316</TotalTime>
  <Words>2119</Words>
  <Application>Microsoft Office PowerPoint</Application>
  <PresentationFormat>Произвольный</PresentationFormat>
  <Paragraphs>461</Paragraphs>
  <Slides>40</Slides>
  <Notes>9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поступивших обращений  граждан по ЗПП за 2024-2025гг.</vt:lpstr>
      <vt:lpstr>Презентация PowerPoint</vt:lpstr>
      <vt:lpstr>Презентация PowerPoint</vt:lpstr>
      <vt:lpstr>Презентация PowerPoint</vt:lpstr>
      <vt:lpstr>Презентация PowerPoint</vt:lpstr>
      <vt:lpstr>«Ёлка желаний – 2025»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Ольга Владимировна Кобешева</cp:lastModifiedBy>
  <cp:revision>624</cp:revision>
  <cp:lastPrinted>2026-02-18T00:57:50Z</cp:lastPrinted>
  <dcterms:created xsi:type="dcterms:W3CDTF">2020-11-01T12:52:57Z</dcterms:created>
  <dcterms:modified xsi:type="dcterms:W3CDTF">2026-02-25T05:40:22Z</dcterms:modified>
</cp:coreProperties>
</file>